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63" r:id="rId3"/>
    <p:sldId id="265" r:id="rId4"/>
    <p:sldId id="264" r:id="rId5"/>
    <p:sldId id="266" r:id="rId6"/>
    <p:sldId id="267" r:id="rId7"/>
    <p:sldId id="268" r:id="rId8"/>
    <p:sldId id="269" r:id="rId9"/>
    <p:sldId id="270" r:id="rId10"/>
    <p:sldId id="271" r:id="rId11"/>
    <p:sldId id="272" r:id="rId12"/>
    <p:sldId id="282" r:id="rId13"/>
    <p:sldId id="277" r:id="rId14"/>
    <p:sldId id="273" r:id="rId15"/>
    <p:sldId id="274" r:id="rId16"/>
    <p:sldId id="275" r:id="rId17"/>
    <p:sldId id="276" r:id="rId18"/>
    <p:sldId id="278" r:id="rId19"/>
    <p:sldId id="279" r:id="rId20"/>
    <p:sldId id="280" r:id="rId21"/>
    <p:sldId id="281" r:id="rId22"/>
    <p:sldId id="283" r:id="rId23"/>
    <p:sldId id="285" r:id="rId24"/>
    <p:sldId id="286" r:id="rId25"/>
    <p:sldId id="287" r:id="rId26"/>
    <p:sldId id="257" r:id="rId27"/>
    <p:sldId id="290" r:id="rId28"/>
    <p:sldId id="292" r:id="rId29"/>
    <p:sldId id="258" r:id="rId30"/>
    <p:sldId id="259" r:id="rId31"/>
    <p:sldId id="260" r:id="rId32"/>
    <p:sldId id="261" r:id="rId33"/>
    <p:sldId id="262"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Roche" initials="BR" lastIdx="1" clrIdx="0">
    <p:extLst>
      <p:ext uri="{19B8F6BF-5375-455C-9EA6-DF929625EA0E}">
        <p15:presenceInfo xmlns:p15="http://schemas.microsoft.com/office/powerpoint/2012/main" userId="S::bryan.t.roche@mu.ie::b5915a9e-877d-4b44-b283-752bd41906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037"/>
  </p:normalViewPr>
  <p:slideViewPr>
    <p:cSldViewPr snapToGrid="0" snapToObjects="1">
      <p:cViewPr varScale="1">
        <p:scale>
          <a:sx n="111" d="100"/>
          <a:sy n="111" d="100"/>
        </p:scale>
        <p:origin x="5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17T16:08:41.238" idx="1">
    <p:pos x="10" y="10"/>
    <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7767D-EB53-CB48-A6A7-650119C48F9B}" type="doc">
      <dgm:prSet loTypeId="urn:microsoft.com/office/officeart/2005/8/layout/hProcess9" loCatId="" qsTypeId="urn:microsoft.com/office/officeart/2005/8/quickstyle/simple4" qsCatId="simple" csTypeId="urn:microsoft.com/office/officeart/2005/8/colors/accent1_2" csCatId="accent1" phldr="1"/>
      <dgm:spPr/>
    </dgm:pt>
    <dgm:pt modelId="{A5835275-8819-5D4A-8011-F9DA8F3A11B9}">
      <dgm:prSet phldrT="[Text]" custT="1"/>
      <dgm:spPr/>
      <dgm:t>
        <a:bodyPr/>
        <a:lstStyle/>
        <a:p>
          <a:r>
            <a:rPr lang="en-US" sz="1600" dirty="0"/>
            <a:t>Allocation of children to matched groups by teachers based on prior Pennsylvania CDT assessments</a:t>
          </a:r>
        </a:p>
      </dgm:t>
    </dgm:pt>
    <dgm:pt modelId="{907C429B-6F41-A940-B82A-40F2143676CC}" type="parTrans" cxnId="{6238D124-8EC1-9B40-B979-D6509F41400A}">
      <dgm:prSet/>
      <dgm:spPr/>
      <dgm:t>
        <a:bodyPr/>
        <a:lstStyle/>
        <a:p>
          <a:endParaRPr lang="en-US"/>
        </a:p>
      </dgm:t>
    </dgm:pt>
    <dgm:pt modelId="{9FF6E549-B60E-9546-B175-56EB0DBBFABE}" type="sibTrans" cxnId="{6238D124-8EC1-9B40-B979-D6509F41400A}">
      <dgm:prSet/>
      <dgm:spPr/>
      <dgm:t>
        <a:bodyPr/>
        <a:lstStyle/>
        <a:p>
          <a:endParaRPr lang="en-US"/>
        </a:p>
      </dgm:t>
    </dgm:pt>
    <dgm:pt modelId="{E3825239-FE6E-D940-8F64-6C9B0C603DED}">
      <dgm:prSet phldrT="[Text]"/>
      <dgm:spPr/>
      <dgm:t>
        <a:bodyPr/>
        <a:lstStyle/>
        <a:p>
          <a:r>
            <a:rPr lang="en-US" dirty="0"/>
            <a:t>Intervention</a:t>
          </a:r>
        </a:p>
        <a:p>
          <a:r>
            <a:rPr lang="en-US" dirty="0"/>
            <a:t>2-3 X 45 mins. per week for 12 weeks</a:t>
          </a:r>
        </a:p>
        <a:p>
          <a:r>
            <a:rPr lang="en-US" dirty="0"/>
            <a:t>School Based</a:t>
          </a:r>
        </a:p>
      </dgm:t>
    </dgm:pt>
    <dgm:pt modelId="{8893218A-3D93-8447-9D84-3F4B843A52D0}" type="parTrans" cxnId="{857BE332-1199-1342-99F7-A8FBA5509598}">
      <dgm:prSet/>
      <dgm:spPr/>
      <dgm:t>
        <a:bodyPr/>
        <a:lstStyle/>
        <a:p>
          <a:endParaRPr lang="en-US"/>
        </a:p>
      </dgm:t>
    </dgm:pt>
    <dgm:pt modelId="{F32C02A1-0460-134D-97F7-D68DB25CAEC7}" type="sibTrans" cxnId="{857BE332-1199-1342-99F7-A8FBA5509598}">
      <dgm:prSet/>
      <dgm:spPr/>
      <dgm:t>
        <a:bodyPr/>
        <a:lstStyle/>
        <a:p>
          <a:endParaRPr lang="en-US"/>
        </a:p>
      </dgm:t>
    </dgm:pt>
    <dgm:pt modelId="{27B89123-29CE-7940-AECD-73702C22A98B}">
      <dgm:prSet phldrT="[Text]"/>
      <dgm:spPr/>
      <dgm:t>
        <a:bodyPr/>
        <a:lstStyle/>
        <a:p>
          <a:r>
            <a:rPr lang="en-US" dirty="0"/>
            <a:t>Follow-up</a:t>
          </a:r>
        </a:p>
        <a:p>
          <a:r>
            <a:rPr lang="en-US" dirty="0"/>
            <a:t>CDT Assessment (Single Blind)</a:t>
          </a:r>
        </a:p>
      </dgm:t>
    </dgm:pt>
    <dgm:pt modelId="{D7F3966E-A53B-7D46-B8DF-5E97F23EFA88}" type="parTrans" cxnId="{4D85A427-FD7A-1447-9C9C-F9B84D538373}">
      <dgm:prSet/>
      <dgm:spPr/>
      <dgm:t>
        <a:bodyPr/>
        <a:lstStyle/>
        <a:p>
          <a:endParaRPr lang="en-US"/>
        </a:p>
      </dgm:t>
    </dgm:pt>
    <dgm:pt modelId="{E7E4D16F-68A9-7548-A21F-79786AC7D561}" type="sibTrans" cxnId="{4D85A427-FD7A-1447-9C9C-F9B84D538373}">
      <dgm:prSet/>
      <dgm:spPr/>
      <dgm:t>
        <a:bodyPr/>
        <a:lstStyle/>
        <a:p>
          <a:endParaRPr lang="en-US"/>
        </a:p>
      </dgm:t>
    </dgm:pt>
    <dgm:pt modelId="{7AC1188A-3E17-C341-8B93-C810A875CC51}">
      <dgm:prSet phldrT="[Text]"/>
      <dgm:spPr/>
      <dgm:t>
        <a:bodyPr/>
        <a:lstStyle/>
        <a:p>
          <a:r>
            <a:rPr lang="en-US" dirty="0"/>
            <a:t>Baseline</a:t>
          </a:r>
        </a:p>
        <a:p>
          <a:r>
            <a:rPr lang="en-US" dirty="0"/>
            <a:t>CDT Assessment </a:t>
          </a:r>
        </a:p>
        <a:p>
          <a:r>
            <a:rPr lang="en-US" dirty="0"/>
            <a:t>(Single Blind)</a:t>
          </a:r>
        </a:p>
      </dgm:t>
    </dgm:pt>
    <dgm:pt modelId="{5E5FFB15-22B2-4B47-9CCE-7E215BE0B975}" type="parTrans" cxnId="{080CA3CE-C50B-8B44-A57D-1919E587D19D}">
      <dgm:prSet/>
      <dgm:spPr/>
      <dgm:t>
        <a:bodyPr/>
        <a:lstStyle/>
        <a:p>
          <a:endParaRPr lang="en-US"/>
        </a:p>
      </dgm:t>
    </dgm:pt>
    <dgm:pt modelId="{28EB3F93-DC5C-C64A-99B6-5857FEE289A2}" type="sibTrans" cxnId="{080CA3CE-C50B-8B44-A57D-1919E587D19D}">
      <dgm:prSet/>
      <dgm:spPr/>
      <dgm:t>
        <a:bodyPr/>
        <a:lstStyle/>
        <a:p>
          <a:endParaRPr lang="en-US"/>
        </a:p>
      </dgm:t>
    </dgm:pt>
    <dgm:pt modelId="{B8F3C0AC-5FD7-554D-BB48-6B13CA4BEE30}" type="pres">
      <dgm:prSet presAssocID="{3E97767D-EB53-CB48-A6A7-650119C48F9B}" presName="CompostProcess" presStyleCnt="0">
        <dgm:presLayoutVars>
          <dgm:dir/>
          <dgm:resizeHandles val="exact"/>
        </dgm:presLayoutVars>
      </dgm:prSet>
      <dgm:spPr/>
    </dgm:pt>
    <dgm:pt modelId="{97848570-EA35-A143-A5E3-427F97B15AD7}" type="pres">
      <dgm:prSet presAssocID="{3E97767D-EB53-CB48-A6A7-650119C48F9B}" presName="arrow" presStyleLbl="bgShp" presStyleIdx="0" presStyleCnt="1" custScaleX="117647"/>
      <dgm:spPr/>
    </dgm:pt>
    <dgm:pt modelId="{26E05443-D91D-3E45-B9D5-F62AF38CFE35}" type="pres">
      <dgm:prSet presAssocID="{3E97767D-EB53-CB48-A6A7-650119C48F9B}" presName="linearProcess" presStyleCnt="0"/>
      <dgm:spPr/>
    </dgm:pt>
    <dgm:pt modelId="{03F7A45F-BE90-7246-AC94-529AA2E01C04}" type="pres">
      <dgm:prSet presAssocID="{A5835275-8819-5D4A-8011-F9DA8F3A11B9}" presName="textNode" presStyleLbl="node1" presStyleIdx="0" presStyleCnt="4">
        <dgm:presLayoutVars>
          <dgm:bulletEnabled val="1"/>
        </dgm:presLayoutVars>
      </dgm:prSet>
      <dgm:spPr/>
    </dgm:pt>
    <dgm:pt modelId="{C6D4BE32-7428-1040-ACF7-54B77866284F}" type="pres">
      <dgm:prSet presAssocID="{9FF6E549-B60E-9546-B175-56EB0DBBFABE}" presName="sibTrans" presStyleCnt="0"/>
      <dgm:spPr/>
    </dgm:pt>
    <dgm:pt modelId="{D5E9B2BD-CF57-4B46-9CD3-35EA6F8D1475}" type="pres">
      <dgm:prSet presAssocID="{7AC1188A-3E17-C341-8B93-C810A875CC51}" presName="textNode" presStyleLbl="node1" presStyleIdx="1" presStyleCnt="4">
        <dgm:presLayoutVars>
          <dgm:bulletEnabled val="1"/>
        </dgm:presLayoutVars>
      </dgm:prSet>
      <dgm:spPr/>
    </dgm:pt>
    <dgm:pt modelId="{AC3566A4-5862-8840-B236-D997B96CDE42}" type="pres">
      <dgm:prSet presAssocID="{28EB3F93-DC5C-C64A-99B6-5857FEE289A2}" presName="sibTrans" presStyleCnt="0"/>
      <dgm:spPr/>
    </dgm:pt>
    <dgm:pt modelId="{99B5AE6A-840E-8A48-944C-685374D5D64D}" type="pres">
      <dgm:prSet presAssocID="{E3825239-FE6E-D940-8F64-6C9B0C603DED}" presName="textNode" presStyleLbl="node1" presStyleIdx="2" presStyleCnt="4">
        <dgm:presLayoutVars>
          <dgm:bulletEnabled val="1"/>
        </dgm:presLayoutVars>
      </dgm:prSet>
      <dgm:spPr/>
    </dgm:pt>
    <dgm:pt modelId="{8A64E8FA-ACAE-1E43-A5A6-1A8B534AF668}" type="pres">
      <dgm:prSet presAssocID="{F32C02A1-0460-134D-97F7-D68DB25CAEC7}" presName="sibTrans" presStyleCnt="0"/>
      <dgm:spPr/>
    </dgm:pt>
    <dgm:pt modelId="{6B69A62D-99C9-5949-ACFF-37B986BD9499}" type="pres">
      <dgm:prSet presAssocID="{27B89123-29CE-7940-AECD-73702C22A98B}" presName="textNode" presStyleLbl="node1" presStyleIdx="3" presStyleCnt="4">
        <dgm:presLayoutVars>
          <dgm:bulletEnabled val="1"/>
        </dgm:presLayoutVars>
      </dgm:prSet>
      <dgm:spPr/>
    </dgm:pt>
  </dgm:ptLst>
  <dgm:cxnLst>
    <dgm:cxn modelId="{5CFE9A17-8550-F148-8B94-F24ED7476E1E}" type="presOf" srcId="{27B89123-29CE-7940-AECD-73702C22A98B}" destId="{6B69A62D-99C9-5949-ACFF-37B986BD9499}" srcOrd="0" destOrd="0" presId="urn:microsoft.com/office/officeart/2005/8/layout/hProcess9"/>
    <dgm:cxn modelId="{6238D124-8EC1-9B40-B979-D6509F41400A}" srcId="{3E97767D-EB53-CB48-A6A7-650119C48F9B}" destId="{A5835275-8819-5D4A-8011-F9DA8F3A11B9}" srcOrd="0" destOrd="0" parTransId="{907C429B-6F41-A940-B82A-40F2143676CC}" sibTransId="{9FF6E549-B60E-9546-B175-56EB0DBBFABE}"/>
    <dgm:cxn modelId="{4D85A427-FD7A-1447-9C9C-F9B84D538373}" srcId="{3E97767D-EB53-CB48-A6A7-650119C48F9B}" destId="{27B89123-29CE-7940-AECD-73702C22A98B}" srcOrd="3" destOrd="0" parTransId="{D7F3966E-A53B-7D46-B8DF-5E97F23EFA88}" sibTransId="{E7E4D16F-68A9-7548-A21F-79786AC7D561}"/>
    <dgm:cxn modelId="{857BE332-1199-1342-99F7-A8FBA5509598}" srcId="{3E97767D-EB53-CB48-A6A7-650119C48F9B}" destId="{E3825239-FE6E-D940-8F64-6C9B0C603DED}" srcOrd="2" destOrd="0" parTransId="{8893218A-3D93-8447-9D84-3F4B843A52D0}" sibTransId="{F32C02A1-0460-134D-97F7-D68DB25CAEC7}"/>
    <dgm:cxn modelId="{D73B493D-A5AF-184A-810B-CBC2A93DE4E7}" type="presOf" srcId="{E3825239-FE6E-D940-8F64-6C9B0C603DED}" destId="{99B5AE6A-840E-8A48-944C-685374D5D64D}" srcOrd="0" destOrd="0" presId="urn:microsoft.com/office/officeart/2005/8/layout/hProcess9"/>
    <dgm:cxn modelId="{63F2465A-1730-5C40-89FF-FEADE6B53D98}" type="presOf" srcId="{7AC1188A-3E17-C341-8B93-C810A875CC51}" destId="{D5E9B2BD-CF57-4B46-9CD3-35EA6F8D1475}" srcOrd="0" destOrd="0" presId="urn:microsoft.com/office/officeart/2005/8/layout/hProcess9"/>
    <dgm:cxn modelId="{DA7696A2-22A4-1941-82AB-C09391E4CD98}" type="presOf" srcId="{3E97767D-EB53-CB48-A6A7-650119C48F9B}" destId="{B8F3C0AC-5FD7-554D-BB48-6B13CA4BEE30}" srcOrd="0" destOrd="0" presId="urn:microsoft.com/office/officeart/2005/8/layout/hProcess9"/>
    <dgm:cxn modelId="{080CA3CE-C50B-8B44-A57D-1919E587D19D}" srcId="{3E97767D-EB53-CB48-A6A7-650119C48F9B}" destId="{7AC1188A-3E17-C341-8B93-C810A875CC51}" srcOrd="1" destOrd="0" parTransId="{5E5FFB15-22B2-4B47-9CCE-7E215BE0B975}" sibTransId="{28EB3F93-DC5C-C64A-99B6-5857FEE289A2}"/>
    <dgm:cxn modelId="{5263D6EF-4461-064E-A789-F5E04B66FE9E}" type="presOf" srcId="{A5835275-8819-5D4A-8011-F9DA8F3A11B9}" destId="{03F7A45F-BE90-7246-AC94-529AA2E01C04}" srcOrd="0" destOrd="0" presId="urn:microsoft.com/office/officeart/2005/8/layout/hProcess9"/>
    <dgm:cxn modelId="{F78A6C04-2CF6-3C48-8CB1-BFEB70F1B417}" type="presParOf" srcId="{B8F3C0AC-5FD7-554D-BB48-6B13CA4BEE30}" destId="{97848570-EA35-A143-A5E3-427F97B15AD7}" srcOrd="0" destOrd="0" presId="urn:microsoft.com/office/officeart/2005/8/layout/hProcess9"/>
    <dgm:cxn modelId="{984C031D-CA59-A64F-96FF-70D275DE4BB4}" type="presParOf" srcId="{B8F3C0AC-5FD7-554D-BB48-6B13CA4BEE30}" destId="{26E05443-D91D-3E45-B9D5-F62AF38CFE35}" srcOrd="1" destOrd="0" presId="urn:microsoft.com/office/officeart/2005/8/layout/hProcess9"/>
    <dgm:cxn modelId="{41757C28-6648-CB4D-B396-C598CDE56BED}" type="presParOf" srcId="{26E05443-D91D-3E45-B9D5-F62AF38CFE35}" destId="{03F7A45F-BE90-7246-AC94-529AA2E01C04}" srcOrd="0" destOrd="0" presId="urn:microsoft.com/office/officeart/2005/8/layout/hProcess9"/>
    <dgm:cxn modelId="{CBA2ED24-F543-304C-8CFB-EA454B85AA61}" type="presParOf" srcId="{26E05443-D91D-3E45-B9D5-F62AF38CFE35}" destId="{C6D4BE32-7428-1040-ACF7-54B77866284F}" srcOrd="1" destOrd="0" presId="urn:microsoft.com/office/officeart/2005/8/layout/hProcess9"/>
    <dgm:cxn modelId="{F7382E0B-D149-1F4C-B471-B3CF000FFC3A}" type="presParOf" srcId="{26E05443-D91D-3E45-B9D5-F62AF38CFE35}" destId="{D5E9B2BD-CF57-4B46-9CD3-35EA6F8D1475}" srcOrd="2" destOrd="0" presId="urn:microsoft.com/office/officeart/2005/8/layout/hProcess9"/>
    <dgm:cxn modelId="{AC7E4448-8603-C54B-93BE-75DA1ECF1AAD}" type="presParOf" srcId="{26E05443-D91D-3E45-B9D5-F62AF38CFE35}" destId="{AC3566A4-5862-8840-B236-D997B96CDE42}" srcOrd="3" destOrd="0" presId="urn:microsoft.com/office/officeart/2005/8/layout/hProcess9"/>
    <dgm:cxn modelId="{4C0EBEB6-66BD-6748-AB5F-C262C0C977B2}" type="presParOf" srcId="{26E05443-D91D-3E45-B9D5-F62AF38CFE35}" destId="{99B5AE6A-840E-8A48-944C-685374D5D64D}" srcOrd="4" destOrd="0" presId="urn:microsoft.com/office/officeart/2005/8/layout/hProcess9"/>
    <dgm:cxn modelId="{25A0128E-0577-EB44-9510-A1BE5E5953C3}" type="presParOf" srcId="{26E05443-D91D-3E45-B9D5-F62AF38CFE35}" destId="{8A64E8FA-ACAE-1E43-A5A6-1A8B534AF668}" srcOrd="5" destOrd="0" presId="urn:microsoft.com/office/officeart/2005/8/layout/hProcess9"/>
    <dgm:cxn modelId="{2ABD35DF-5CC9-2341-A7F9-4B9EA4E0D255}" type="presParOf" srcId="{26E05443-D91D-3E45-B9D5-F62AF38CFE35}" destId="{6B69A62D-99C9-5949-ACFF-37B986BD949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97767D-EB53-CB48-A6A7-650119C48F9B}" type="doc">
      <dgm:prSet loTypeId="urn:microsoft.com/office/officeart/2005/8/layout/hProcess9" loCatId="" qsTypeId="urn:microsoft.com/office/officeart/2005/8/quickstyle/simple4" qsCatId="simple" csTypeId="urn:microsoft.com/office/officeart/2005/8/colors/accent1_2" csCatId="accent1" phldr="1"/>
      <dgm:spPr/>
    </dgm:pt>
    <dgm:pt modelId="{A5835275-8819-5D4A-8011-F9DA8F3A11B9}">
      <dgm:prSet phldrT="[Text]" custT="1"/>
      <dgm:spPr/>
      <dgm:t>
        <a:bodyPr/>
        <a:lstStyle/>
        <a:p>
          <a:r>
            <a:rPr lang="en-US" sz="1600" dirty="0"/>
            <a:t>Allocation of children to matched groups by teachers based on prior Pennsylvania CDT assessments</a:t>
          </a:r>
        </a:p>
      </dgm:t>
    </dgm:pt>
    <dgm:pt modelId="{907C429B-6F41-A940-B82A-40F2143676CC}" type="parTrans" cxnId="{6238D124-8EC1-9B40-B979-D6509F41400A}">
      <dgm:prSet/>
      <dgm:spPr/>
      <dgm:t>
        <a:bodyPr/>
        <a:lstStyle/>
        <a:p>
          <a:endParaRPr lang="en-US"/>
        </a:p>
      </dgm:t>
    </dgm:pt>
    <dgm:pt modelId="{9FF6E549-B60E-9546-B175-56EB0DBBFABE}" type="sibTrans" cxnId="{6238D124-8EC1-9B40-B979-D6509F41400A}">
      <dgm:prSet/>
      <dgm:spPr/>
      <dgm:t>
        <a:bodyPr/>
        <a:lstStyle/>
        <a:p>
          <a:endParaRPr lang="en-US"/>
        </a:p>
      </dgm:t>
    </dgm:pt>
    <dgm:pt modelId="{E3825239-FE6E-D940-8F64-6C9B0C603DED}">
      <dgm:prSet phldrT="[Text]"/>
      <dgm:spPr/>
      <dgm:t>
        <a:bodyPr/>
        <a:lstStyle/>
        <a:p>
          <a:r>
            <a:rPr lang="en-US" dirty="0"/>
            <a:t>TAU </a:t>
          </a:r>
        </a:p>
        <a:p>
          <a:r>
            <a:rPr lang="en-US" dirty="0"/>
            <a:t>12 weeks</a:t>
          </a:r>
        </a:p>
      </dgm:t>
    </dgm:pt>
    <dgm:pt modelId="{8893218A-3D93-8447-9D84-3F4B843A52D0}" type="parTrans" cxnId="{857BE332-1199-1342-99F7-A8FBA5509598}">
      <dgm:prSet/>
      <dgm:spPr/>
      <dgm:t>
        <a:bodyPr/>
        <a:lstStyle/>
        <a:p>
          <a:endParaRPr lang="en-US"/>
        </a:p>
      </dgm:t>
    </dgm:pt>
    <dgm:pt modelId="{F32C02A1-0460-134D-97F7-D68DB25CAEC7}" type="sibTrans" cxnId="{857BE332-1199-1342-99F7-A8FBA5509598}">
      <dgm:prSet/>
      <dgm:spPr/>
      <dgm:t>
        <a:bodyPr/>
        <a:lstStyle/>
        <a:p>
          <a:endParaRPr lang="en-US"/>
        </a:p>
      </dgm:t>
    </dgm:pt>
    <dgm:pt modelId="{27B89123-29CE-7940-AECD-73702C22A98B}">
      <dgm:prSet phldrT="[Text]"/>
      <dgm:spPr/>
      <dgm:t>
        <a:bodyPr/>
        <a:lstStyle/>
        <a:p>
          <a:r>
            <a:rPr lang="en-US" dirty="0"/>
            <a:t>Follow-up</a:t>
          </a:r>
        </a:p>
        <a:p>
          <a:r>
            <a:rPr lang="en-US" dirty="0"/>
            <a:t>CDT Assessment (Single Blind)</a:t>
          </a:r>
        </a:p>
      </dgm:t>
    </dgm:pt>
    <dgm:pt modelId="{D7F3966E-A53B-7D46-B8DF-5E97F23EFA88}" type="parTrans" cxnId="{4D85A427-FD7A-1447-9C9C-F9B84D538373}">
      <dgm:prSet/>
      <dgm:spPr/>
      <dgm:t>
        <a:bodyPr/>
        <a:lstStyle/>
        <a:p>
          <a:endParaRPr lang="en-US"/>
        </a:p>
      </dgm:t>
    </dgm:pt>
    <dgm:pt modelId="{E7E4D16F-68A9-7548-A21F-79786AC7D561}" type="sibTrans" cxnId="{4D85A427-FD7A-1447-9C9C-F9B84D538373}">
      <dgm:prSet/>
      <dgm:spPr/>
      <dgm:t>
        <a:bodyPr/>
        <a:lstStyle/>
        <a:p>
          <a:endParaRPr lang="en-US"/>
        </a:p>
      </dgm:t>
    </dgm:pt>
    <dgm:pt modelId="{7AC1188A-3E17-C341-8B93-C810A875CC51}">
      <dgm:prSet phldrT="[Text]"/>
      <dgm:spPr/>
      <dgm:t>
        <a:bodyPr/>
        <a:lstStyle/>
        <a:p>
          <a:r>
            <a:rPr lang="en-US" dirty="0"/>
            <a:t>Baseline</a:t>
          </a:r>
        </a:p>
        <a:p>
          <a:r>
            <a:rPr lang="en-US" dirty="0"/>
            <a:t>CDT Assessment </a:t>
          </a:r>
        </a:p>
        <a:p>
          <a:r>
            <a:rPr lang="en-US" dirty="0"/>
            <a:t>(Single Blind)</a:t>
          </a:r>
        </a:p>
      </dgm:t>
    </dgm:pt>
    <dgm:pt modelId="{5E5FFB15-22B2-4B47-9CCE-7E215BE0B975}" type="parTrans" cxnId="{080CA3CE-C50B-8B44-A57D-1919E587D19D}">
      <dgm:prSet/>
      <dgm:spPr/>
      <dgm:t>
        <a:bodyPr/>
        <a:lstStyle/>
        <a:p>
          <a:endParaRPr lang="en-US"/>
        </a:p>
      </dgm:t>
    </dgm:pt>
    <dgm:pt modelId="{28EB3F93-DC5C-C64A-99B6-5857FEE289A2}" type="sibTrans" cxnId="{080CA3CE-C50B-8B44-A57D-1919E587D19D}">
      <dgm:prSet/>
      <dgm:spPr/>
      <dgm:t>
        <a:bodyPr/>
        <a:lstStyle/>
        <a:p>
          <a:endParaRPr lang="en-US"/>
        </a:p>
      </dgm:t>
    </dgm:pt>
    <dgm:pt modelId="{B8F3C0AC-5FD7-554D-BB48-6B13CA4BEE30}" type="pres">
      <dgm:prSet presAssocID="{3E97767D-EB53-CB48-A6A7-650119C48F9B}" presName="CompostProcess" presStyleCnt="0">
        <dgm:presLayoutVars>
          <dgm:dir/>
          <dgm:resizeHandles val="exact"/>
        </dgm:presLayoutVars>
      </dgm:prSet>
      <dgm:spPr/>
    </dgm:pt>
    <dgm:pt modelId="{97848570-EA35-A143-A5E3-427F97B15AD7}" type="pres">
      <dgm:prSet presAssocID="{3E97767D-EB53-CB48-A6A7-650119C48F9B}" presName="arrow" presStyleLbl="bgShp" presStyleIdx="0" presStyleCnt="1" custScaleX="117647"/>
      <dgm:spPr/>
    </dgm:pt>
    <dgm:pt modelId="{26E05443-D91D-3E45-B9D5-F62AF38CFE35}" type="pres">
      <dgm:prSet presAssocID="{3E97767D-EB53-CB48-A6A7-650119C48F9B}" presName="linearProcess" presStyleCnt="0"/>
      <dgm:spPr/>
    </dgm:pt>
    <dgm:pt modelId="{03F7A45F-BE90-7246-AC94-529AA2E01C04}" type="pres">
      <dgm:prSet presAssocID="{A5835275-8819-5D4A-8011-F9DA8F3A11B9}" presName="textNode" presStyleLbl="node1" presStyleIdx="0" presStyleCnt="4">
        <dgm:presLayoutVars>
          <dgm:bulletEnabled val="1"/>
        </dgm:presLayoutVars>
      </dgm:prSet>
      <dgm:spPr/>
    </dgm:pt>
    <dgm:pt modelId="{C6D4BE32-7428-1040-ACF7-54B77866284F}" type="pres">
      <dgm:prSet presAssocID="{9FF6E549-B60E-9546-B175-56EB0DBBFABE}" presName="sibTrans" presStyleCnt="0"/>
      <dgm:spPr/>
    </dgm:pt>
    <dgm:pt modelId="{D5E9B2BD-CF57-4B46-9CD3-35EA6F8D1475}" type="pres">
      <dgm:prSet presAssocID="{7AC1188A-3E17-C341-8B93-C810A875CC51}" presName="textNode" presStyleLbl="node1" presStyleIdx="1" presStyleCnt="4">
        <dgm:presLayoutVars>
          <dgm:bulletEnabled val="1"/>
        </dgm:presLayoutVars>
      </dgm:prSet>
      <dgm:spPr/>
    </dgm:pt>
    <dgm:pt modelId="{AC3566A4-5862-8840-B236-D997B96CDE42}" type="pres">
      <dgm:prSet presAssocID="{28EB3F93-DC5C-C64A-99B6-5857FEE289A2}" presName="sibTrans" presStyleCnt="0"/>
      <dgm:spPr/>
    </dgm:pt>
    <dgm:pt modelId="{99B5AE6A-840E-8A48-944C-685374D5D64D}" type="pres">
      <dgm:prSet presAssocID="{E3825239-FE6E-D940-8F64-6C9B0C603DED}" presName="textNode" presStyleLbl="node1" presStyleIdx="2" presStyleCnt="4">
        <dgm:presLayoutVars>
          <dgm:bulletEnabled val="1"/>
        </dgm:presLayoutVars>
      </dgm:prSet>
      <dgm:spPr/>
    </dgm:pt>
    <dgm:pt modelId="{8A64E8FA-ACAE-1E43-A5A6-1A8B534AF668}" type="pres">
      <dgm:prSet presAssocID="{F32C02A1-0460-134D-97F7-D68DB25CAEC7}" presName="sibTrans" presStyleCnt="0"/>
      <dgm:spPr/>
    </dgm:pt>
    <dgm:pt modelId="{6B69A62D-99C9-5949-ACFF-37B986BD9499}" type="pres">
      <dgm:prSet presAssocID="{27B89123-29CE-7940-AECD-73702C22A98B}" presName="textNode" presStyleLbl="node1" presStyleIdx="3" presStyleCnt="4">
        <dgm:presLayoutVars>
          <dgm:bulletEnabled val="1"/>
        </dgm:presLayoutVars>
      </dgm:prSet>
      <dgm:spPr/>
    </dgm:pt>
  </dgm:ptLst>
  <dgm:cxnLst>
    <dgm:cxn modelId="{5CFE9A17-8550-F148-8B94-F24ED7476E1E}" type="presOf" srcId="{27B89123-29CE-7940-AECD-73702C22A98B}" destId="{6B69A62D-99C9-5949-ACFF-37B986BD9499}" srcOrd="0" destOrd="0" presId="urn:microsoft.com/office/officeart/2005/8/layout/hProcess9"/>
    <dgm:cxn modelId="{6238D124-8EC1-9B40-B979-D6509F41400A}" srcId="{3E97767D-EB53-CB48-A6A7-650119C48F9B}" destId="{A5835275-8819-5D4A-8011-F9DA8F3A11B9}" srcOrd="0" destOrd="0" parTransId="{907C429B-6F41-A940-B82A-40F2143676CC}" sibTransId="{9FF6E549-B60E-9546-B175-56EB0DBBFABE}"/>
    <dgm:cxn modelId="{4D85A427-FD7A-1447-9C9C-F9B84D538373}" srcId="{3E97767D-EB53-CB48-A6A7-650119C48F9B}" destId="{27B89123-29CE-7940-AECD-73702C22A98B}" srcOrd="3" destOrd="0" parTransId="{D7F3966E-A53B-7D46-B8DF-5E97F23EFA88}" sibTransId="{E7E4D16F-68A9-7548-A21F-79786AC7D561}"/>
    <dgm:cxn modelId="{857BE332-1199-1342-99F7-A8FBA5509598}" srcId="{3E97767D-EB53-CB48-A6A7-650119C48F9B}" destId="{E3825239-FE6E-D940-8F64-6C9B0C603DED}" srcOrd="2" destOrd="0" parTransId="{8893218A-3D93-8447-9D84-3F4B843A52D0}" sibTransId="{F32C02A1-0460-134D-97F7-D68DB25CAEC7}"/>
    <dgm:cxn modelId="{D73B493D-A5AF-184A-810B-CBC2A93DE4E7}" type="presOf" srcId="{E3825239-FE6E-D940-8F64-6C9B0C603DED}" destId="{99B5AE6A-840E-8A48-944C-685374D5D64D}" srcOrd="0" destOrd="0" presId="urn:microsoft.com/office/officeart/2005/8/layout/hProcess9"/>
    <dgm:cxn modelId="{63F2465A-1730-5C40-89FF-FEADE6B53D98}" type="presOf" srcId="{7AC1188A-3E17-C341-8B93-C810A875CC51}" destId="{D5E9B2BD-CF57-4B46-9CD3-35EA6F8D1475}" srcOrd="0" destOrd="0" presId="urn:microsoft.com/office/officeart/2005/8/layout/hProcess9"/>
    <dgm:cxn modelId="{DA7696A2-22A4-1941-82AB-C09391E4CD98}" type="presOf" srcId="{3E97767D-EB53-CB48-A6A7-650119C48F9B}" destId="{B8F3C0AC-5FD7-554D-BB48-6B13CA4BEE30}" srcOrd="0" destOrd="0" presId="urn:microsoft.com/office/officeart/2005/8/layout/hProcess9"/>
    <dgm:cxn modelId="{080CA3CE-C50B-8B44-A57D-1919E587D19D}" srcId="{3E97767D-EB53-CB48-A6A7-650119C48F9B}" destId="{7AC1188A-3E17-C341-8B93-C810A875CC51}" srcOrd="1" destOrd="0" parTransId="{5E5FFB15-22B2-4B47-9CCE-7E215BE0B975}" sibTransId="{28EB3F93-DC5C-C64A-99B6-5857FEE289A2}"/>
    <dgm:cxn modelId="{5263D6EF-4461-064E-A789-F5E04B66FE9E}" type="presOf" srcId="{A5835275-8819-5D4A-8011-F9DA8F3A11B9}" destId="{03F7A45F-BE90-7246-AC94-529AA2E01C04}" srcOrd="0" destOrd="0" presId="urn:microsoft.com/office/officeart/2005/8/layout/hProcess9"/>
    <dgm:cxn modelId="{F78A6C04-2CF6-3C48-8CB1-BFEB70F1B417}" type="presParOf" srcId="{B8F3C0AC-5FD7-554D-BB48-6B13CA4BEE30}" destId="{97848570-EA35-A143-A5E3-427F97B15AD7}" srcOrd="0" destOrd="0" presId="urn:microsoft.com/office/officeart/2005/8/layout/hProcess9"/>
    <dgm:cxn modelId="{984C031D-CA59-A64F-96FF-70D275DE4BB4}" type="presParOf" srcId="{B8F3C0AC-5FD7-554D-BB48-6B13CA4BEE30}" destId="{26E05443-D91D-3E45-B9D5-F62AF38CFE35}" srcOrd="1" destOrd="0" presId="urn:microsoft.com/office/officeart/2005/8/layout/hProcess9"/>
    <dgm:cxn modelId="{41757C28-6648-CB4D-B396-C598CDE56BED}" type="presParOf" srcId="{26E05443-D91D-3E45-B9D5-F62AF38CFE35}" destId="{03F7A45F-BE90-7246-AC94-529AA2E01C04}" srcOrd="0" destOrd="0" presId="urn:microsoft.com/office/officeart/2005/8/layout/hProcess9"/>
    <dgm:cxn modelId="{CBA2ED24-F543-304C-8CFB-EA454B85AA61}" type="presParOf" srcId="{26E05443-D91D-3E45-B9D5-F62AF38CFE35}" destId="{C6D4BE32-7428-1040-ACF7-54B77866284F}" srcOrd="1" destOrd="0" presId="urn:microsoft.com/office/officeart/2005/8/layout/hProcess9"/>
    <dgm:cxn modelId="{F7382E0B-D149-1F4C-B471-B3CF000FFC3A}" type="presParOf" srcId="{26E05443-D91D-3E45-B9D5-F62AF38CFE35}" destId="{D5E9B2BD-CF57-4B46-9CD3-35EA6F8D1475}" srcOrd="2" destOrd="0" presId="urn:microsoft.com/office/officeart/2005/8/layout/hProcess9"/>
    <dgm:cxn modelId="{AC7E4448-8603-C54B-93BE-75DA1ECF1AAD}" type="presParOf" srcId="{26E05443-D91D-3E45-B9D5-F62AF38CFE35}" destId="{AC3566A4-5862-8840-B236-D997B96CDE42}" srcOrd="3" destOrd="0" presId="urn:microsoft.com/office/officeart/2005/8/layout/hProcess9"/>
    <dgm:cxn modelId="{4C0EBEB6-66BD-6748-AB5F-C262C0C977B2}" type="presParOf" srcId="{26E05443-D91D-3E45-B9D5-F62AF38CFE35}" destId="{99B5AE6A-840E-8A48-944C-685374D5D64D}" srcOrd="4" destOrd="0" presId="urn:microsoft.com/office/officeart/2005/8/layout/hProcess9"/>
    <dgm:cxn modelId="{25A0128E-0577-EB44-9510-A1BE5E5953C3}" type="presParOf" srcId="{26E05443-D91D-3E45-B9D5-F62AF38CFE35}" destId="{8A64E8FA-ACAE-1E43-A5A6-1A8B534AF668}" srcOrd="5" destOrd="0" presId="urn:microsoft.com/office/officeart/2005/8/layout/hProcess9"/>
    <dgm:cxn modelId="{2ABD35DF-5CC9-2341-A7F9-4B9EA4E0D255}" type="presParOf" srcId="{26E05443-D91D-3E45-B9D5-F62AF38CFE35}" destId="{6B69A62D-99C9-5949-ACFF-37B986BD949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48570-EA35-A143-A5E3-427F97B15AD7}">
      <dsp:nvSpPr>
        <dsp:cNvPr id="0" name=""/>
        <dsp:cNvSpPr/>
      </dsp:nvSpPr>
      <dsp:spPr>
        <a:xfrm>
          <a:off x="2" y="0"/>
          <a:ext cx="10515594" cy="482011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3F7A45F-BE90-7246-AC94-529AA2E01C04}">
      <dsp:nvSpPr>
        <dsp:cNvPr id="0" name=""/>
        <dsp:cNvSpPr/>
      </dsp:nvSpPr>
      <dsp:spPr>
        <a:xfrm>
          <a:off x="2246" y="1446033"/>
          <a:ext cx="2474702" cy="19280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Allocation of children to matched groups by teachers based on prior Pennsylvania CDT assessments</a:t>
          </a:r>
        </a:p>
      </dsp:txBody>
      <dsp:txXfrm>
        <a:off x="96365" y="1540152"/>
        <a:ext cx="2286464" cy="1739806"/>
      </dsp:txXfrm>
    </dsp:sp>
    <dsp:sp modelId="{D5E9B2BD-CF57-4B46-9CD3-35EA6F8D1475}">
      <dsp:nvSpPr>
        <dsp:cNvPr id="0" name=""/>
        <dsp:cNvSpPr/>
      </dsp:nvSpPr>
      <dsp:spPr>
        <a:xfrm>
          <a:off x="2681047" y="1446033"/>
          <a:ext cx="2474702" cy="19280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Baseline</a:t>
          </a:r>
        </a:p>
        <a:p>
          <a:pPr marL="0" lvl="0" indent="0" algn="ctr" defTabSz="977900">
            <a:lnSpc>
              <a:spcPct val="90000"/>
            </a:lnSpc>
            <a:spcBef>
              <a:spcPct val="0"/>
            </a:spcBef>
            <a:spcAft>
              <a:spcPct val="35000"/>
            </a:spcAft>
            <a:buNone/>
          </a:pPr>
          <a:r>
            <a:rPr lang="en-US" sz="2200" kern="1200" dirty="0"/>
            <a:t>CDT Assessment </a:t>
          </a:r>
        </a:p>
        <a:p>
          <a:pPr marL="0" lvl="0" indent="0" algn="ctr" defTabSz="977900">
            <a:lnSpc>
              <a:spcPct val="90000"/>
            </a:lnSpc>
            <a:spcBef>
              <a:spcPct val="0"/>
            </a:spcBef>
            <a:spcAft>
              <a:spcPct val="35000"/>
            </a:spcAft>
            <a:buNone/>
          </a:pPr>
          <a:r>
            <a:rPr lang="en-US" sz="2200" kern="1200" dirty="0"/>
            <a:t>(Single Blind)</a:t>
          </a:r>
        </a:p>
      </dsp:txBody>
      <dsp:txXfrm>
        <a:off x="2775166" y="1540152"/>
        <a:ext cx="2286464" cy="1739806"/>
      </dsp:txXfrm>
    </dsp:sp>
    <dsp:sp modelId="{99B5AE6A-840E-8A48-944C-685374D5D64D}">
      <dsp:nvSpPr>
        <dsp:cNvPr id="0" name=""/>
        <dsp:cNvSpPr/>
      </dsp:nvSpPr>
      <dsp:spPr>
        <a:xfrm>
          <a:off x="5359849" y="1446033"/>
          <a:ext cx="2474702" cy="19280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Intervention</a:t>
          </a:r>
        </a:p>
        <a:p>
          <a:pPr marL="0" lvl="0" indent="0" algn="ctr" defTabSz="977900">
            <a:lnSpc>
              <a:spcPct val="90000"/>
            </a:lnSpc>
            <a:spcBef>
              <a:spcPct val="0"/>
            </a:spcBef>
            <a:spcAft>
              <a:spcPct val="35000"/>
            </a:spcAft>
            <a:buNone/>
          </a:pPr>
          <a:r>
            <a:rPr lang="en-US" sz="2200" kern="1200" dirty="0"/>
            <a:t>2-3 X 45 mins. per week for 12 weeks</a:t>
          </a:r>
        </a:p>
        <a:p>
          <a:pPr marL="0" lvl="0" indent="0" algn="ctr" defTabSz="977900">
            <a:lnSpc>
              <a:spcPct val="90000"/>
            </a:lnSpc>
            <a:spcBef>
              <a:spcPct val="0"/>
            </a:spcBef>
            <a:spcAft>
              <a:spcPct val="35000"/>
            </a:spcAft>
            <a:buNone/>
          </a:pPr>
          <a:r>
            <a:rPr lang="en-US" sz="2200" kern="1200" dirty="0"/>
            <a:t>School Based</a:t>
          </a:r>
        </a:p>
      </dsp:txBody>
      <dsp:txXfrm>
        <a:off x="5453968" y="1540152"/>
        <a:ext cx="2286464" cy="1739806"/>
      </dsp:txXfrm>
    </dsp:sp>
    <dsp:sp modelId="{6B69A62D-99C9-5949-ACFF-37B986BD9499}">
      <dsp:nvSpPr>
        <dsp:cNvPr id="0" name=""/>
        <dsp:cNvSpPr/>
      </dsp:nvSpPr>
      <dsp:spPr>
        <a:xfrm>
          <a:off x="8038651" y="1446033"/>
          <a:ext cx="2474702" cy="19280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Follow-up</a:t>
          </a:r>
        </a:p>
        <a:p>
          <a:pPr marL="0" lvl="0" indent="0" algn="ctr" defTabSz="977900">
            <a:lnSpc>
              <a:spcPct val="90000"/>
            </a:lnSpc>
            <a:spcBef>
              <a:spcPct val="0"/>
            </a:spcBef>
            <a:spcAft>
              <a:spcPct val="35000"/>
            </a:spcAft>
            <a:buNone/>
          </a:pPr>
          <a:r>
            <a:rPr lang="en-US" sz="2200" kern="1200" dirty="0"/>
            <a:t>CDT Assessment (Single Blind)</a:t>
          </a:r>
        </a:p>
      </dsp:txBody>
      <dsp:txXfrm>
        <a:off x="8132770" y="1540152"/>
        <a:ext cx="2286464" cy="1739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48570-EA35-A143-A5E3-427F97B15AD7}">
      <dsp:nvSpPr>
        <dsp:cNvPr id="0" name=""/>
        <dsp:cNvSpPr/>
      </dsp:nvSpPr>
      <dsp:spPr>
        <a:xfrm>
          <a:off x="2" y="0"/>
          <a:ext cx="10515594" cy="482011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3F7A45F-BE90-7246-AC94-529AA2E01C04}">
      <dsp:nvSpPr>
        <dsp:cNvPr id="0" name=""/>
        <dsp:cNvSpPr/>
      </dsp:nvSpPr>
      <dsp:spPr>
        <a:xfrm>
          <a:off x="2246" y="1446033"/>
          <a:ext cx="2474702" cy="19280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Allocation of children to matched groups by teachers based on prior Pennsylvania CDT assessments</a:t>
          </a:r>
        </a:p>
      </dsp:txBody>
      <dsp:txXfrm>
        <a:off x="96365" y="1540152"/>
        <a:ext cx="2286464" cy="1739806"/>
      </dsp:txXfrm>
    </dsp:sp>
    <dsp:sp modelId="{D5E9B2BD-CF57-4B46-9CD3-35EA6F8D1475}">
      <dsp:nvSpPr>
        <dsp:cNvPr id="0" name=""/>
        <dsp:cNvSpPr/>
      </dsp:nvSpPr>
      <dsp:spPr>
        <a:xfrm>
          <a:off x="2681047" y="1446033"/>
          <a:ext cx="2474702" cy="19280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Baseline</a:t>
          </a:r>
        </a:p>
        <a:p>
          <a:pPr marL="0" lvl="0" indent="0" algn="ctr" defTabSz="1066800">
            <a:lnSpc>
              <a:spcPct val="90000"/>
            </a:lnSpc>
            <a:spcBef>
              <a:spcPct val="0"/>
            </a:spcBef>
            <a:spcAft>
              <a:spcPct val="35000"/>
            </a:spcAft>
            <a:buNone/>
          </a:pPr>
          <a:r>
            <a:rPr lang="en-US" sz="2400" kern="1200" dirty="0"/>
            <a:t>CDT Assessment </a:t>
          </a:r>
        </a:p>
        <a:p>
          <a:pPr marL="0" lvl="0" indent="0" algn="ctr" defTabSz="1066800">
            <a:lnSpc>
              <a:spcPct val="90000"/>
            </a:lnSpc>
            <a:spcBef>
              <a:spcPct val="0"/>
            </a:spcBef>
            <a:spcAft>
              <a:spcPct val="35000"/>
            </a:spcAft>
            <a:buNone/>
          </a:pPr>
          <a:r>
            <a:rPr lang="en-US" sz="2400" kern="1200" dirty="0"/>
            <a:t>(Single Blind)</a:t>
          </a:r>
        </a:p>
      </dsp:txBody>
      <dsp:txXfrm>
        <a:off x="2775166" y="1540152"/>
        <a:ext cx="2286464" cy="1739806"/>
      </dsp:txXfrm>
    </dsp:sp>
    <dsp:sp modelId="{99B5AE6A-840E-8A48-944C-685374D5D64D}">
      <dsp:nvSpPr>
        <dsp:cNvPr id="0" name=""/>
        <dsp:cNvSpPr/>
      </dsp:nvSpPr>
      <dsp:spPr>
        <a:xfrm>
          <a:off x="5359849" y="1446033"/>
          <a:ext cx="2474702" cy="19280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TAU </a:t>
          </a:r>
        </a:p>
        <a:p>
          <a:pPr marL="0" lvl="0" indent="0" algn="ctr" defTabSz="1066800">
            <a:lnSpc>
              <a:spcPct val="90000"/>
            </a:lnSpc>
            <a:spcBef>
              <a:spcPct val="0"/>
            </a:spcBef>
            <a:spcAft>
              <a:spcPct val="35000"/>
            </a:spcAft>
            <a:buNone/>
          </a:pPr>
          <a:r>
            <a:rPr lang="en-US" sz="2400" kern="1200" dirty="0"/>
            <a:t>12 weeks</a:t>
          </a:r>
        </a:p>
      </dsp:txBody>
      <dsp:txXfrm>
        <a:off x="5453968" y="1540152"/>
        <a:ext cx="2286464" cy="1739806"/>
      </dsp:txXfrm>
    </dsp:sp>
    <dsp:sp modelId="{6B69A62D-99C9-5949-ACFF-37B986BD9499}">
      <dsp:nvSpPr>
        <dsp:cNvPr id="0" name=""/>
        <dsp:cNvSpPr/>
      </dsp:nvSpPr>
      <dsp:spPr>
        <a:xfrm>
          <a:off x="8038651" y="1446033"/>
          <a:ext cx="2474702" cy="19280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Follow-up</a:t>
          </a:r>
        </a:p>
        <a:p>
          <a:pPr marL="0" lvl="0" indent="0" algn="ctr" defTabSz="1066800">
            <a:lnSpc>
              <a:spcPct val="90000"/>
            </a:lnSpc>
            <a:spcBef>
              <a:spcPct val="0"/>
            </a:spcBef>
            <a:spcAft>
              <a:spcPct val="35000"/>
            </a:spcAft>
            <a:buNone/>
          </a:pPr>
          <a:r>
            <a:rPr lang="en-US" sz="2400" kern="1200" dirty="0"/>
            <a:t>CDT Assessment (Single Blind)</a:t>
          </a:r>
        </a:p>
      </dsp:txBody>
      <dsp:txXfrm>
        <a:off x="8132770" y="1540152"/>
        <a:ext cx="2286464" cy="17398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274653-4173-7842-8B44-69A21E6DDD00}" type="datetimeFigureOut">
              <a:rPr lang="en-US" smtClean="0"/>
              <a:t>7/17/20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25070-4BB6-6143-9B35-20CF37AAB9BF}" type="slidenum">
              <a:rPr lang="en-US" smtClean="0"/>
              <a:t>‹#›</a:t>
            </a:fld>
            <a:endParaRPr lang="en-US"/>
          </a:p>
        </p:txBody>
      </p:sp>
    </p:spTree>
    <p:extLst>
      <p:ext uri="{BB962C8B-B14F-4D97-AF65-F5344CB8AC3E}">
        <p14:creationId xmlns:p14="http://schemas.microsoft.com/office/powerpoint/2010/main" val="3457482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*referred to as a verb rather than a noun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draw attention to framing as a behavioral skill rather than to frames as mental entities.</a:t>
            </a:r>
            <a:r>
              <a:rPr lang="en-GB" dirty="0">
                <a:effectLst/>
              </a:rPr>
              <a:t> </a:t>
            </a:r>
            <a:endParaRPr lang="en-US" dirty="0"/>
          </a:p>
        </p:txBody>
      </p:sp>
      <p:sp>
        <p:nvSpPr>
          <p:cNvPr id="4" name="Slide Number Placeholder 3"/>
          <p:cNvSpPr>
            <a:spLocks noGrp="1"/>
          </p:cNvSpPr>
          <p:nvPr>
            <p:ph type="sldNum" sz="quarter" idx="10"/>
          </p:nvPr>
        </p:nvSpPr>
        <p:spPr/>
        <p:txBody>
          <a:bodyPr/>
          <a:lstStyle/>
          <a:p>
            <a:fld id="{8C7FA31C-0495-164E-A157-433D8CAD8AD3}" type="slidenum">
              <a:rPr lang="en-US" smtClean="0"/>
              <a:pPr/>
              <a:t>4</a:t>
            </a:fld>
            <a:endParaRPr lang="en-US"/>
          </a:p>
        </p:txBody>
      </p:sp>
    </p:spTree>
    <p:extLst>
      <p:ext uri="{BB962C8B-B14F-4D97-AF65-F5344CB8AC3E}">
        <p14:creationId xmlns:p14="http://schemas.microsoft.com/office/powerpoint/2010/main" val="3019934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7951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0051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600" dirty="0"/>
          </a:p>
        </p:txBody>
      </p:sp>
    </p:spTree>
    <p:extLst>
      <p:ext uri="{BB962C8B-B14F-4D97-AF65-F5344CB8AC3E}">
        <p14:creationId xmlns:p14="http://schemas.microsoft.com/office/powerpoint/2010/main" val="243619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lnSpc>
                <a:spcPct val="125000"/>
              </a:lnSpc>
            </a:pPr>
            <a:r>
              <a:rPr lang="en-IE" sz="2400">
                <a:latin typeface="Abadi MT Condensed Extra Bold" charset="0"/>
                <a:cs typeface="Abadi MT Condensed Extra Bold" charset="0"/>
              </a:rPr>
              <a:t>And we ended up with a prototype that were able to test with the school children here at Rathmore. They jhelped us create the toolbecause we used their feedback to create new characters, and badges and they taught us hwo important it was to earn points, and to get extra points for revising regularly. And the trool got better and better over the long time we were faciluated here at the school.  </a:t>
            </a:r>
          </a:p>
        </p:txBody>
      </p:sp>
      <p:sp>
        <p:nvSpPr>
          <p:cNvPr id="3789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06FDA7-4692-9243-826C-ACE13DBF717B}" type="slidenum">
              <a:rPr lang="en-US" sz="1200"/>
              <a:pPr eaLnBrk="1" hangingPunct="1"/>
              <a:t>14</a:t>
            </a:fld>
            <a:endParaRPr lang="en-US" sz="1200"/>
          </a:p>
        </p:txBody>
      </p:sp>
    </p:spTree>
    <p:extLst>
      <p:ext uri="{BB962C8B-B14F-4D97-AF65-F5344CB8AC3E}">
        <p14:creationId xmlns:p14="http://schemas.microsoft.com/office/powerpoint/2010/main" val="314159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lnSpc>
                <a:spcPct val="125000"/>
              </a:lnSpc>
            </a:pPr>
            <a:r>
              <a:rPr lang="en-IE" sz="2400">
                <a:latin typeface="Abadi MT Condensed Extra Bold" charset="0"/>
                <a:cs typeface="Abadi MT Condensed Extra Bold" charset="0"/>
              </a:rPr>
              <a:t>And we ended up with a prototype that were able to test with the school children here at Rathmore. They jhelped us create the toolbecause we used their feedback to create new characters, and badges and they taught us hwo important it was to earn points, and to get extra points for revising regularly. And the trool got better and better over the long time we were faciluated here at the school.  </a:t>
            </a:r>
          </a:p>
        </p:txBody>
      </p:sp>
      <p:sp>
        <p:nvSpPr>
          <p:cNvPr id="3789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06FDA7-4692-9243-826C-ACE13DBF717B}" type="slidenum">
              <a:rPr lang="en-US" sz="1200"/>
              <a:pPr eaLnBrk="1" hangingPunct="1"/>
              <a:t>15</a:t>
            </a:fld>
            <a:endParaRPr lang="en-US" sz="1200"/>
          </a:p>
        </p:txBody>
      </p:sp>
    </p:spTree>
    <p:extLst>
      <p:ext uri="{BB962C8B-B14F-4D97-AF65-F5344CB8AC3E}">
        <p14:creationId xmlns:p14="http://schemas.microsoft.com/office/powerpoint/2010/main" val="11088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lnSpc>
                <a:spcPct val="125000"/>
              </a:lnSpc>
            </a:pPr>
            <a:r>
              <a:rPr lang="en-IE" sz="2400">
                <a:latin typeface="Abadi MT Condensed Extra Bold" charset="0"/>
                <a:cs typeface="Abadi MT Condensed Extra Bold" charset="0"/>
              </a:rPr>
              <a:t>And we ended up with a prototype that were able to test with the school children here at Rathmore. They jhelped us create the toolbecause we used their feedback to create new characters, and badges and they taught us hwo important it was to earn points, and to get extra points for revising regularly. And the trool got better and better over the long time we were faciluated here at the school.  </a:t>
            </a:r>
          </a:p>
        </p:txBody>
      </p:sp>
      <p:sp>
        <p:nvSpPr>
          <p:cNvPr id="3789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06FDA7-4692-9243-826C-ACE13DBF717B}" type="slidenum">
              <a:rPr lang="en-US" sz="1200"/>
              <a:pPr eaLnBrk="1" hangingPunct="1"/>
              <a:t>16</a:t>
            </a:fld>
            <a:endParaRPr lang="en-US" sz="1200"/>
          </a:p>
        </p:txBody>
      </p:sp>
    </p:spTree>
    <p:extLst>
      <p:ext uri="{BB962C8B-B14F-4D97-AF65-F5344CB8AC3E}">
        <p14:creationId xmlns:p14="http://schemas.microsoft.com/office/powerpoint/2010/main" val="1431459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lnSpc>
                <a:spcPct val="125000"/>
              </a:lnSpc>
            </a:pPr>
            <a:r>
              <a:rPr lang="en-IE" sz="2400">
                <a:latin typeface="Abadi MT Condensed Extra Bold" charset="0"/>
                <a:cs typeface="Abadi MT Condensed Extra Bold" charset="0"/>
              </a:rPr>
              <a:t>And we ended up with a prototype that were able to test with the school children here at Rathmore. They jhelped us create the toolbecause we used their feedback to create new characters, and badges and they taught us hwo important it was to earn points, and to get extra points for revising regularly. And the trool got better and better over the long time we were faciluated here at the school.  </a:t>
            </a:r>
          </a:p>
        </p:txBody>
      </p:sp>
      <p:sp>
        <p:nvSpPr>
          <p:cNvPr id="3789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06FDA7-4692-9243-826C-ACE13DBF717B}" type="slidenum">
              <a:rPr lang="en-US" sz="1200"/>
              <a:pPr eaLnBrk="1" hangingPunct="1"/>
              <a:t>17</a:t>
            </a:fld>
            <a:endParaRPr lang="en-US" sz="1200"/>
          </a:p>
        </p:txBody>
      </p:sp>
    </p:spTree>
    <p:extLst>
      <p:ext uri="{BB962C8B-B14F-4D97-AF65-F5344CB8AC3E}">
        <p14:creationId xmlns:p14="http://schemas.microsoft.com/office/powerpoint/2010/main" val="3101796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lnSpc>
                <a:spcPct val="125000"/>
              </a:lnSpc>
            </a:pPr>
            <a:r>
              <a:rPr lang="en-IE" sz="2400">
                <a:latin typeface="Abadi MT Condensed Extra Bold" charset="0"/>
                <a:cs typeface="Abadi MT Condensed Extra Bold" charset="0"/>
              </a:rPr>
              <a:t>And we ended up with a prototype that were able to test with the school children here at Rathmore. They jhelped us create the toolbecause we used their feedback to create new characters, and badges and they taught us hwo important it was to earn points, and to get extra points for revising regularly. And the trool got better and better over the long time we were faciluated here at the school.  </a:t>
            </a:r>
          </a:p>
        </p:txBody>
      </p:sp>
      <p:sp>
        <p:nvSpPr>
          <p:cNvPr id="3789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06FDA7-4692-9243-826C-ACE13DBF717B}" type="slidenum">
              <a:rPr lang="en-US" sz="1200"/>
              <a:pPr eaLnBrk="1" hangingPunct="1"/>
              <a:t>18</a:t>
            </a:fld>
            <a:endParaRPr lang="en-US" sz="1200"/>
          </a:p>
        </p:txBody>
      </p:sp>
    </p:spTree>
    <p:extLst>
      <p:ext uri="{BB962C8B-B14F-4D97-AF65-F5344CB8AC3E}">
        <p14:creationId xmlns:p14="http://schemas.microsoft.com/office/powerpoint/2010/main" val="492254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lnSpc>
                <a:spcPct val="125000"/>
              </a:lnSpc>
            </a:pPr>
            <a:r>
              <a:rPr lang="en-IE" sz="2400">
                <a:latin typeface="Abadi MT Condensed Extra Bold" charset="0"/>
                <a:cs typeface="Abadi MT Condensed Extra Bold" charset="0"/>
              </a:rPr>
              <a:t>And we ended up with a prototype that were able to test with the school children here at Rathmore. They jhelped us create the toolbecause we used their feedback to create new characters, and badges and they taught us hwo important it was to earn points, and to get extra points for revising regularly. And the trool got better and better over the long time we were faciluated here at the school.  </a:t>
            </a:r>
          </a:p>
        </p:txBody>
      </p:sp>
      <p:sp>
        <p:nvSpPr>
          <p:cNvPr id="3789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06FDA7-4692-9243-826C-ACE13DBF717B}" type="slidenum">
              <a:rPr lang="en-US" sz="1200"/>
              <a:pPr eaLnBrk="1" hangingPunct="1"/>
              <a:t>19</a:t>
            </a:fld>
            <a:endParaRPr lang="en-US" sz="1200"/>
          </a:p>
        </p:txBody>
      </p:sp>
    </p:spTree>
    <p:extLst>
      <p:ext uri="{BB962C8B-B14F-4D97-AF65-F5344CB8AC3E}">
        <p14:creationId xmlns:p14="http://schemas.microsoft.com/office/powerpoint/2010/main" val="398616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lnSpc>
                <a:spcPct val="125000"/>
              </a:lnSpc>
            </a:pPr>
            <a:r>
              <a:rPr lang="en-IE" sz="2400">
                <a:latin typeface="Abadi MT Condensed Extra Bold" charset="0"/>
                <a:cs typeface="Abadi MT Condensed Extra Bold" charset="0"/>
              </a:rPr>
              <a:t>And we ended up with a prototype that were able to test with the school children here at Rathmore. They jhelped us create the toolbecause we used their feedback to create new characters, and badges and they taught us hwo important it was to earn points, and to get extra points for revising regularly. And the trool got better and better over the long time we were faciluated here at the school.  </a:t>
            </a:r>
          </a:p>
        </p:txBody>
      </p:sp>
      <p:sp>
        <p:nvSpPr>
          <p:cNvPr id="3789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06FDA7-4692-9243-826C-ACE13DBF717B}" type="slidenum">
              <a:rPr lang="en-US" sz="1200"/>
              <a:pPr eaLnBrk="1" hangingPunct="1"/>
              <a:t>20</a:t>
            </a:fld>
            <a:endParaRPr lang="en-US" sz="1200"/>
          </a:p>
        </p:txBody>
      </p:sp>
    </p:spTree>
    <p:extLst>
      <p:ext uri="{BB962C8B-B14F-4D97-AF65-F5344CB8AC3E}">
        <p14:creationId xmlns:p14="http://schemas.microsoft.com/office/powerpoint/2010/main" val="1979282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lnSpc>
                <a:spcPct val="125000"/>
              </a:lnSpc>
            </a:pPr>
            <a:r>
              <a:rPr lang="en-IE" sz="2400">
                <a:latin typeface="Abadi MT Condensed Extra Bold" charset="0"/>
                <a:cs typeface="Abadi MT Condensed Extra Bold" charset="0"/>
              </a:rPr>
              <a:t>And we ended up with a prototype that were able to test with the school children here at Rathmore. They jhelped us create the toolbecause we used their feedback to create new characters, and badges and they taught us hwo important it was to earn points, and to get extra points for revising regularly. And the trool got better and better over the long time we were faciluated here at the school.  </a:t>
            </a:r>
          </a:p>
        </p:txBody>
      </p:sp>
      <p:sp>
        <p:nvSpPr>
          <p:cNvPr id="3789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06FDA7-4692-9243-826C-ACE13DBF717B}" type="slidenum">
              <a:rPr lang="en-US" sz="1200"/>
              <a:pPr eaLnBrk="1" hangingPunct="1"/>
              <a:t>21</a:t>
            </a:fld>
            <a:endParaRPr lang="en-US" sz="1200"/>
          </a:p>
        </p:txBody>
      </p:sp>
    </p:spTree>
    <p:extLst>
      <p:ext uri="{BB962C8B-B14F-4D97-AF65-F5344CB8AC3E}">
        <p14:creationId xmlns:p14="http://schemas.microsoft.com/office/powerpoint/2010/main" val="317144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0F3E-97EF-B241-9C12-1F78E29825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256BFF-D9E5-2D4B-8D62-3F6DAA57C0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AE8462-AE56-4F43-95F7-9FC81583002C}"/>
              </a:ext>
            </a:extLst>
          </p:cNvPr>
          <p:cNvSpPr>
            <a:spLocks noGrp="1"/>
          </p:cNvSpPr>
          <p:nvPr>
            <p:ph type="dt" sz="half" idx="10"/>
          </p:nvPr>
        </p:nvSpPr>
        <p:spPr/>
        <p:txBody>
          <a:bodyPr/>
          <a:lstStyle/>
          <a:p>
            <a:fld id="{843E3D9F-E89F-364F-B633-221D5FF411F1}" type="datetimeFigureOut">
              <a:rPr lang="en-US" smtClean="0"/>
              <a:t>7/17/20</a:t>
            </a:fld>
            <a:endParaRPr lang="en-US"/>
          </a:p>
        </p:txBody>
      </p:sp>
      <p:sp>
        <p:nvSpPr>
          <p:cNvPr id="5" name="Footer Placeholder 4">
            <a:extLst>
              <a:ext uri="{FF2B5EF4-FFF2-40B4-BE49-F238E27FC236}">
                <a16:creationId xmlns:a16="http://schemas.microsoft.com/office/drawing/2014/main" id="{4F2BD896-C441-0B4F-BB5C-62428E12E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897EF-BECB-7D4F-9027-6AABF677BBEC}"/>
              </a:ext>
            </a:extLst>
          </p:cNvPr>
          <p:cNvSpPr>
            <a:spLocks noGrp="1"/>
          </p:cNvSpPr>
          <p:nvPr>
            <p:ph type="sldNum" sz="quarter" idx="12"/>
          </p:nvPr>
        </p:nvSpPr>
        <p:spPr/>
        <p:txBody>
          <a:bodyPr/>
          <a:lstStyle/>
          <a:p>
            <a:fld id="{C0FE08E5-DED0-224A-ADCD-CA4B04BED05A}" type="slidenum">
              <a:rPr lang="en-US" smtClean="0"/>
              <a:t>‹#›</a:t>
            </a:fld>
            <a:endParaRPr lang="en-US"/>
          </a:p>
        </p:txBody>
      </p:sp>
    </p:spTree>
    <p:extLst>
      <p:ext uri="{BB962C8B-B14F-4D97-AF65-F5344CB8AC3E}">
        <p14:creationId xmlns:p14="http://schemas.microsoft.com/office/powerpoint/2010/main" val="21427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A66C-4A90-3E4D-9BDC-9DFD0558FA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9F95DB-36F8-D941-B828-5C1C2BA761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46DB8-5848-3543-A581-EF0802C380CA}"/>
              </a:ext>
            </a:extLst>
          </p:cNvPr>
          <p:cNvSpPr>
            <a:spLocks noGrp="1"/>
          </p:cNvSpPr>
          <p:nvPr>
            <p:ph type="dt" sz="half" idx="10"/>
          </p:nvPr>
        </p:nvSpPr>
        <p:spPr/>
        <p:txBody>
          <a:bodyPr/>
          <a:lstStyle/>
          <a:p>
            <a:fld id="{843E3D9F-E89F-364F-B633-221D5FF411F1}" type="datetimeFigureOut">
              <a:rPr lang="en-US" smtClean="0"/>
              <a:t>7/17/20</a:t>
            </a:fld>
            <a:endParaRPr lang="en-US"/>
          </a:p>
        </p:txBody>
      </p:sp>
      <p:sp>
        <p:nvSpPr>
          <p:cNvPr id="5" name="Footer Placeholder 4">
            <a:extLst>
              <a:ext uri="{FF2B5EF4-FFF2-40B4-BE49-F238E27FC236}">
                <a16:creationId xmlns:a16="http://schemas.microsoft.com/office/drawing/2014/main" id="{C8B45CF4-03DB-ED4B-B4C1-11379B346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1DE7E9-7ECE-2349-8C90-CF54FCA40DC3}"/>
              </a:ext>
            </a:extLst>
          </p:cNvPr>
          <p:cNvSpPr>
            <a:spLocks noGrp="1"/>
          </p:cNvSpPr>
          <p:nvPr>
            <p:ph type="sldNum" sz="quarter" idx="12"/>
          </p:nvPr>
        </p:nvSpPr>
        <p:spPr/>
        <p:txBody>
          <a:bodyPr/>
          <a:lstStyle/>
          <a:p>
            <a:fld id="{C0FE08E5-DED0-224A-ADCD-CA4B04BED05A}" type="slidenum">
              <a:rPr lang="en-US" smtClean="0"/>
              <a:t>‹#›</a:t>
            </a:fld>
            <a:endParaRPr lang="en-US"/>
          </a:p>
        </p:txBody>
      </p:sp>
    </p:spTree>
    <p:extLst>
      <p:ext uri="{BB962C8B-B14F-4D97-AF65-F5344CB8AC3E}">
        <p14:creationId xmlns:p14="http://schemas.microsoft.com/office/powerpoint/2010/main" val="353171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E9C9E2-DBD9-004B-B57A-F6C5F197BA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D65B12-9080-9F46-B3D0-46BF5BA57B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90B2A-98E4-9A4F-A772-27EBC9D3084B}"/>
              </a:ext>
            </a:extLst>
          </p:cNvPr>
          <p:cNvSpPr>
            <a:spLocks noGrp="1"/>
          </p:cNvSpPr>
          <p:nvPr>
            <p:ph type="dt" sz="half" idx="10"/>
          </p:nvPr>
        </p:nvSpPr>
        <p:spPr/>
        <p:txBody>
          <a:bodyPr/>
          <a:lstStyle/>
          <a:p>
            <a:fld id="{843E3D9F-E89F-364F-B633-221D5FF411F1}" type="datetimeFigureOut">
              <a:rPr lang="en-US" smtClean="0"/>
              <a:t>7/17/20</a:t>
            </a:fld>
            <a:endParaRPr lang="en-US"/>
          </a:p>
        </p:txBody>
      </p:sp>
      <p:sp>
        <p:nvSpPr>
          <p:cNvPr id="5" name="Footer Placeholder 4">
            <a:extLst>
              <a:ext uri="{FF2B5EF4-FFF2-40B4-BE49-F238E27FC236}">
                <a16:creationId xmlns:a16="http://schemas.microsoft.com/office/drawing/2014/main" id="{E0DF209D-2B37-2346-8EAC-1F9D99F40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E51BBF-BADA-624F-B397-1110C474A134}"/>
              </a:ext>
            </a:extLst>
          </p:cNvPr>
          <p:cNvSpPr>
            <a:spLocks noGrp="1"/>
          </p:cNvSpPr>
          <p:nvPr>
            <p:ph type="sldNum" sz="quarter" idx="12"/>
          </p:nvPr>
        </p:nvSpPr>
        <p:spPr/>
        <p:txBody>
          <a:bodyPr/>
          <a:lstStyle/>
          <a:p>
            <a:fld id="{C0FE08E5-DED0-224A-ADCD-CA4B04BED05A}" type="slidenum">
              <a:rPr lang="en-US" smtClean="0"/>
              <a:t>‹#›</a:t>
            </a:fld>
            <a:endParaRPr lang="en-US"/>
          </a:p>
        </p:txBody>
      </p:sp>
    </p:spTree>
    <p:extLst>
      <p:ext uri="{BB962C8B-B14F-4D97-AF65-F5344CB8AC3E}">
        <p14:creationId xmlns:p14="http://schemas.microsoft.com/office/powerpoint/2010/main" val="750871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ga-IE"/>
              <a:t>Click to edit Master title style</a:t>
            </a:r>
            <a:endParaRPr lang="en-US"/>
          </a:p>
        </p:txBody>
      </p:sp>
      <p:sp>
        <p:nvSpPr>
          <p:cNvPr id="3" name="Text Placeholder 2"/>
          <p:cNvSpPr>
            <a:spLocks noGrp="1"/>
          </p:cNvSpPr>
          <p:nvPr>
            <p:ph type="body" sz="half" idx="1"/>
          </p:nvPr>
        </p:nvSpPr>
        <p:spPr>
          <a:xfrm>
            <a:off x="609601" y="1905000"/>
            <a:ext cx="53848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hart Placeholder 3"/>
          <p:cNvSpPr>
            <a:spLocks noGrp="1"/>
          </p:cNvSpPr>
          <p:nvPr>
            <p:ph type="chart" sz="half" idx="2"/>
          </p:nvPr>
        </p:nvSpPr>
        <p:spPr>
          <a:xfrm>
            <a:off x="6197600" y="1905000"/>
            <a:ext cx="5384800" cy="4114800"/>
          </a:xfrm>
        </p:spPr>
        <p:txBody>
          <a:bodyPr/>
          <a:lstStyle/>
          <a:p>
            <a:pPr lvl="0"/>
            <a:endParaRPr lang="en-US" noProof="0">
              <a:sym typeface="Palatino" charset="0"/>
            </a:endParaRPr>
          </a:p>
        </p:txBody>
      </p:sp>
      <p:sp>
        <p:nvSpPr>
          <p:cNvPr id="5" name="Date Placeholder 4"/>
          <p:cNvSpPr>
            <a:spLocks noGrp="1"/>
          </p:cNvSpPr>
          <p:nvPr>
            <p:ph type="dt" sz="half" idx="10"/>
          </p:nvPr>
        </p:nvSpPr>
        <p:spPr>
          <a:xfrm>
            <a:off x="610196" y="6245200"/>
            <a:ext cx="2844106" cy="476622"/>
          </a:xfrm>
          <a:prstGeom prst="rect">
            <a:avLst/>
          </a:prstGeom>
        </p:spPr>
        <p:txBody>
          <a:bodyPr lIns="108849" tIns="54424" rIns="108849" bIns="54424"/>
          <a:lstStyle>
            <a:lvl1pPr algn="ctr">
              <a:defRPr/>
            </a:lvl1pPr>
          </a:lstStyle>
          <a:p>
            <a:pPr>
              <a:defRPr/>
            </a:pPr>
            <a:endParaRPr lang="en-US"/>
          </a:p>
        </p:txBody>
      </p:sp>
      <p:sp>
        <p:nvSpPr>
          <p:cNvPr id="6" name="Footer Placeholder 5"/>
          <p:cNvSpPr>
            <a:spLocks noGrp="1"/>
          </p:cNvSpPr>
          <p:nvPr>
            <p:ph type="ftr" sz="quarter" idx="11"/>
          </p:nvPr>
        </p:nvSpPr>
        <p:spPr>
          <a:xfrm>
            <a:off x="4165700" y="6245200"/>
            <a:ext cx="3860602" cy="476622"/>
          </a:xfrm>
          <a:prstGeom prst="rect">
            <a:avLst/>
          </a:prstGeom>
        </p:spPr>
        <p:txBody>
          <a:bodyPr lIns="108849" tIns="54424" rIns="108849" bIns="54424"/>
          <a:lstStyle>
            <a:lvl1pPr algn="ctr">
              <a:defRPr/>
            </a:lvl1pPr>
          </a:lstStyle>
          <a:p>
            <a:pPr>
              <a:defRPr/>
            </a:pPr>
            <a:endParaRPr lang="en-US"/>
          </a:p>
        </p:txBody>
      </p:sp>
      <p:sp>
        <p:nvSpPr>
          <p:cNvPr id="7" name="Slide Number Placeholder 6"/>
          <p:cNvSpPr>
            <a:spLocks noGrp="1"/>
          </p:cNvSpPr>
          <p:nvPr>
            <p:ph type="sldNum" sz="quarter" idx="12"/>
          </p:nvPr>
        </p:nvSpPr>
        <p:spPr>
          <a:xfrm>
            <a:off x="8737700" y="6245200"/>
            <a:ext cx="2844105" cy="476622"/>
          </a:xfrm>
          <a:prstGeom prst="rect">
            <a:avLst/>
          </a:prstGeom>
        </p:spPr>
        <p:txBody>
          <a:bodyPr lIns="108849" tIns="54424" rIns="108849" bIns="54424"/>
          <a:lstStyle>
            <a:lvl1pPr algn="ctr">
              <a:defRPr/>
            </a:lvl1pPr>
          </a:lstStyle>
          <a:p>
            <a:pPr>
              <a:defRPr/>
            </a:pPr>
            <a:fld id="{61167EFC-2A7B-394F-B21A-FDBD14D3DB11}" type="slidenum">
              <a:rPr lang="en-US"/>
              <a:pPr>
                <a:defRPr/>
              </a:pPr>
              <a:t>‹#›</a:t>
            </a:fld>
            <a:endParaRPr lang="en-US"/>
          </a:p>
        </p:txBody>
      </p:sp>
    </p:spTree>
    <p:extLst>
      <p:ext uri="{BB962C8B-B14F-4D97-AF65-F5344CB8AC3E}">
        <p14:creationId xmlns:p14="http://schemas.microsoft.com/office/powerpoint/2010/main" val="2557275598"/>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xmlns:p14="http://schemas.microsoft.com/office/powerpoint/2010/main" advClick="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FC9D-3CFC-514F-9C55-E488572D2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A10592-FF8B-4D43-A294-78E70CD685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A67E9-DCD6-FB4A-99B1-23FA810B7A48}"/>
              </a:ext>
            </a:extLst>
          </p:cNvPr>
          <p:cNvSpPr>
            <a:spLocks noGrp="1"/>
          </p:cNvSpPr>
          <p:nvPr>
            <p:ph type="dt" sz="half" idx="10"/>
          </p:nvPr>
        </p:nvSpPr>
        <p:spPr/>
        <p:txBody>
          <a:bodyPr/>
          <a:lstStyle/>
          <a:p>
            <a:fld id="{843E3D9F-E89F-364F-B633-221D5FF411F1}" type="datetimeFigureOut">
              <a:rPr lang="en-US" smtClean="0"/>
              <a:t>7/17/20</a:t>
            </a:fld>
            <a:endParaRPr lang="en-US"/>
          </a:p>
        </p:txBody>
      </p:sp>
      <p:sp>
        <p:nvSpPr>
          <p:cNvPr id="5" name="Footer Placeholder 4">
            <a:extLst>
              <a:ext uri="{FF2B5EF4-FFF2-40B4-BE49-F238E27FC236}">
                <a16:creationId xmlns:a16="http://schemas.microsoft.com/office/drawing/2014/main" id="{202170BC-76B1-8342-8ACA-DB465AD96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354EC-C7C9-D94A-92F4-C49D59618821}"/>
              </a:ext>
            </a:extLst>
          </p:cNvPr>
          <p:cNvSpPr>
            <a:spLocks noGrp="1"/>
          </p:cNvSpPr>
          <p:nvPr>
            <p:ph type="sldNum" sz="quarter" idx="12"/>
          </p:nvPr>
        </p:nvSpPr>
        <p:spPr/>
        <p:txBody>
          <a:bodyPr/>
          <a:lstStyle/>
          <a:p>
            <a:fld id="{C0FE08E5-DED0-224A-ADCD-CA4B04BED05A}" type="slidenum">
              <a:rPr lang="en-US" smtClean="0"/>
              <a:t>‹#›</a:t>
            </a:fld>
            <a:endParaRPr lang="en-US"/>
          </a:p>
        </p:txBody>
      </p:sp>
    </p:spTree>
    <p:extLst>
      <p:ext uri="{BB962C8B-B14F-4D97-AF65-F5344CB8AC3E}">
        <p14:creationId xmlns:p14="http://schemas.microsoft.com/office/powerpoint/2010/main" val="379868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D7C4F-4DA0-474D-AFC6-8F0C1531FE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1F0804-E80D-B444-91B5-4944800935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1B73D3-D479-DC49-82BF-E1B8E1A90216}"/>
              </a:ext>
            </a:extLst>
          </p:cNvPr>
          <p:cNvSpPr>
            <a:spLocks noGrp="1"/>
          </p:cNvSpPr>
          <p:nvPr>
            <p:ph type="dt" sz="half" idx="10"/>
          </p:nvPr>
        </p:nvSpPr>
        <p:spPr/>
        <p:txBody>
          <a:bodyPr/>
          <a:lstStyle/>
          <a:p>
            <a:fld id="{843E3D9F-E89F-364F-B633-221D5FF411F1}" type="datetimeFigureOut">
              <a:rPr lang="en-US" smtClean="0"/>
              <a:t>7/17/20</a:t>
            </a:fld>
            <a:endParaRPr lang="en-US"/>
          </a:p>
        </p:txBody>
      </p:sp>
      <p:sp>
        <p:nvSpPr>
          <p:cNvPr id="5" name="Footer Placeholder 4">
            <a:extLst>
              <a:ext uri="{FF2B5EF4-FFF2-40B4-BE49-F238E27FC236}">
                <a16:creationId xmlns:a16="http://schemas.microsoft.com/office/drawing/2014/main" id="{14C40D4E-6058-3A47-91D5-CBA18F3EB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4F09A-CE5D-7E49-9739-2FAEF36ED49A}"/>
              </a:ext>
            </a:extLst>
          </p:cNvPr>
          <p:cNvSpPr>
            <a:spLocks noGrp="1"/>
          </p:cNvSpPr>
          <p:nvPr>
            <p:ph type="sldNum" sz="quarter" idx="12"/>
          </p:nvPr>
        </p:nvSpPr>
        <p:spPr/>
        <p:txBody>
          <a:bodyPr/>
          <a:lstStyle/>
          <a:p>
            <a:fld id="{C0FE08E5-DED0-224A-ADCD-CA4B04BED05A}" type="slidenum">
              <a:rPr lang="en-US" smtClean="0"/>
              <a:t>‹#›</a:t>
            </a:fld>
            <a:endParaRPr lang="en-US"/>
          </a:p>
        </p:txBody>
      </p:sp>
    </p:spTree>
    <p:extLst>
      <p:ext uri="{BB962C8B-B14F-4D97-AF65-F5344CB8AC3E}">
        <p14:creationId xmlns:p14="http://schemas.microsoft.com/office/powerpoint/2010/main" val="204421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1D8E5-1423-D54E-8B6F-D02DC69AD4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5DD04-95F1-8344-9A16-E706853F7A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6D0DB4-51AF-9B41-B492-3A1950F0E9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470FC0-739C-3248-9292-A52118262005}"/>
              </a:ext>
            </a:extLst>
          </p:cNvPr>
          <p:cNvSpPr>
            <a:spLocks noGrp="1"/>
          </p:cNvSpPr>
          <p:nvPr>
            <p:ph type="dt" sz="half" idx="10"/>
          </p:nvPr>
        </p:nvSpPr>
        <p:spPr/>
        <p:txBody>
          <a:bodyPr/>
          <a:lstStyle/>
          <a:p>
            <a:fld id="{843E3D9F-E89F-364F-B633-221D5FF411F1}" type="datetimeFigureOut">
              <a:rPr lang="en-US" smtClean="0"/>
              <a:t>7/17/20</a:t>
            </a:fld>
            <a:endParaRPr lang="en-US"/>
          </a:p>
        </p:txBody>
      </p:sp>
      <p:sp>
        <p:nvSpPr>
          <p:cNvPr id="6" name="Footer Placeholder 5">
            <a:extLst>
              <a:ext uri="{FF2B5EF4-FFF2-40B4-BE49-F238E27FC236}">
                <a16:creationId xmlns:a16="http://schemas.microsoft.com/office/drawing/2014/main" id="{95B17848-1F8D-F642-9A81-C2CF948C2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0F4C18-68E2-D44E-A0F3-904289FF1EB8}"/>
              </a:ext>
            </a:extLst>
          </p:cNvPr>
          <p:cNvSpPr>
            <a:spLocks noGrp="1"/>
          </p:cNvSpPr>
          <p:nvPr>
            <p:ph type="sldNum" sz="quarter" idx="12"/>
          </p:nvPr>
        </p:nvSpPr>
        <p:spPr/>
        <p:txBody>
          <a:bodyPr/>
          <a:lstStyle/>
          <a:p>
            <a:fld id="{C0FE08E5-DED0-224A-ADCD-CA4B04BED05A}" type="slidenum">
              <a:rPr lang="en-US" smtClean="0"/>
              <a:t>‹#›</a:t>
            </a:fld>
            <a:endParaRPr lang="en-US"/>
          </a:p>
        </p:txBody>
      </p:sp>
    </p:spTree>
    <p:extLst>
      <p:ext uri="{BB962C8B-B14F-4D97-AF65-F5344CB8AC3E}">
        <p14:creationId xmlns:p14="http://schemas.microsoft.com/office/powerpoint/2010/main" val="171943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F512-C865-B645-AC69-7F203B49C1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43874-4068-044B-BFBB-232E0EDBB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6053EA-3B5F-2048-9DE3-2DB027AA42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E6BBC1-5740-1945-856B-1AF6B559B9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08B146-549E-9D43-A3CB-FC6D445038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27A5BA-0961-4641-8FAA-69F92CA0DD6A}"/>
              </a:ext>
            </a:extLst>
          </p:cNvPr>
          <p:cNvSpPr>
            <a:spLocks noGrp="1"/>
          </p:cNvSpPr>
          <p:nvPr>
            <p:ph type="dt" sz="half" idx="10"/>
          </p:nvPr>
        </p:nvSpPr>
        <p:spPr/>
        <p:txBody>
          <a:bodyPr/>
          <a:lstStyle/>
          <a:p>
            <a:fld id="{843E3D9F-E89F-364F-B633-221D5FF411F1}" type="datetimeFigureOut">
              <a:rPr lang="en-US" smtClean="0"/>
              <a:t>7/17/20</a:t>
            </a:fld>
            <a:endParaRPr lang="en-US"/>
          </a:p>
        </p:txBody>
      </p:sp>
      <p:sp>
        <p:nvSpPr>
          <p:cNvPr id="8" name="Footer Placeholder 7">
            <a:extLst>
              <a:ext uri="{FF2B5EF4-FFF2-40B4-BE49-F238E27FC236}">
                <a16:creationId xmlns:a16="http://schemas.microsoft.com/office/drawing/2014/main" id="{E01B0E7C-EB7B-424E-AC1F-3C33DDA15B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601BB5-CA7E-2D49-B844-F04988E67E6C}"/>
              </a:ext>
            </a:extLst>
          </p:cNvPr>
          <p:cNvSpPr>
            <a:spLocks noGrp="1"/>
          </p:cNvSpPr>
          <p:nvPr>
            <p:ph type="sldNum" sz="quarter" idx="12"/>
          </p:nvPr>
        </p:nvSpPr>
        <p:spPr/>
        <p:txBody>
          <a:bodyPr/>
          <a:lstStyle/>
          <a:p>
            <a:fld id="{C0FE08E5-DED0-224A-ADCD-CA4B04BED05A}" type="slidenum">
              <a:rPr lang="en-US" smtClean="0"/>
              <a:t>‹#›</a:t>
            </a:fld>
            <a:endParaRPr lang="en-US"/>
          </a:p>
        </p:txBody>
      </p:sp>
    </p:spTree>
    <p:extLst>
      <p:ext uri="{BB962C8B-B14F-4D97-AF65-F5344CB8AC3E}">
        <p14:creationId xmlns:p14="http://schemas.microsoft.com/office/powerpoint/2010/main" val="2019259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95D7C-A342-4C40-925B-B51964875E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38CF85-A285-CD41-B40B-F95CFADC4A59}"/>
              </a:ext>
            </a:extLst>
          </p:cNvPr>
          <p:cNvSpPr>
            <a:spLocks noGrp="1"/>
          </p:cNvSpPr>
          <p:nvPr>
            <p:ph type="dt" sz="half" idx="10"/>
          </p:nvPr>
        </p:nvSpPr>
        <p:spPr/>
        <p:txBody>
          <a:bodyPr/>
          <a:lstStyle/>
          <a:p>
            <a:fld id="{843E3D9F-E89F-364F-B633-221D5FF411F1}" type="datetimeFigureOut">
              <a:rPr lang="en-US" smtClean="0"/>
              <a:t>7/17/20</a:t>
            </a:fld>
            <a:endParaRPr lang="en-US"/>
          </a:p>
        </p:txBody>
      </p:sp>
      <p:sp>
        <p:nvSpPr>
          <p:cNvPr id="4" name="Footer Placeholder 3">
            <a:extLst>
              <a:ext uri="{FF2B5EF4-FFF2-40B4-BE49-F238E27FC236}">
                <a16:creationId xmlns:a16="http://schemas.microsoft.com/office/drawing/2014/main" id="{A83E0CAB-295B-DB48-81C8-2D30B56E2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6394CD-71BD-2C4B-8A6E-D512B1D1805D}"/>
              </a:ext>
            </a:extLst>
          </p:cNvPr>
          <p:cNvSpPr>
            <a:spLocks noGrp="1"/>
          </p:cNvSpPr>
          <p:nvPr>
            <p:ph type="sldNum" sz="quarter" idx="12"/>
          </p:nvPr>
        </p:nvSpPr>
        <p:spPr/>
        <p:txBody>
          <a:bodyPr/>
          <a:lstStyle/>
          <a:p>
            <a:fld id="{C0FE08E5-DED0-224A-ADCD-CA4B04BED05A}" type="slidenum">
              <a:rPr lang="en-US" smtClean="0"/>
              <a:t>‹#›</a:t>
            </a:fld>
            <a:endParaRPr lang="en-US"/>
          </a:p>
        </p:txBody>
      </p:sp>
    </p:spTree>
    <p:extLst>
      <p:ext uri="{BB962C8B-B14F-4D97-AF65-F5344CB8AC3E}">
        <p14:creationId xmlns:p14="http://schemas.microsoft.com/office/powerpoint/2010/main" val="282639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E328B1-8CFA-EA42-8846-92A583C2DCE1}"/>
              </a:ext>
            </a:extLst>
          </p:cNvPr>
          <p:cNvSpPr>
            <a:spLocks noGrp="1"/>
          </p:cNvSpPr>
          <p:nvPr>
            <p:ph type="dt" sz="half" idx="10"/>
          </p:nvPr>
        </p:nvSpPr>
        <p:spPr/>
        <p:txBody>
          <a:bodyPr/>
          <a:lstStyle/>
          <a:p>
            <a:fld id="{843E3D9F-E89F-364F-B633-221D5FF411F1}" type="datetimeFigureOut">
              <a:rPr lang="en-US" smtClean="0"/>
              <a:t>7/17/20</a:t>
            </a:fld>
            <a:endParaRPr lang="en-US"/>
          </a:p>
        </p:txBody>
      </p:sp>
      <p:sp>
        <p:nvSpPr>
          <p:cNvPr id="3" name="Footer Placeholder 2">
            <a:extLst>
              <a:ext uri="{FF2B5EF4-FFF2-40B4-BE49-F238E27FC236}">
                <a16:creationId xmlns:a16="http://schemas.microsoft.com/office/drawing/2014/main" id="{A4F6C6CC-C364-9C41-826D-AF845BF039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A9E332-A0CD-F947-8EEB-CBC6211943BF}"/>
              </a:ext>
            </a:extLst>
          </p:cNvPr>
          <p:cNvSpPr>
            <a:spLocks noGrp="1"/>
          </p:cNvSpPr>
          <p:nvPr>
            <p:ph type="sldNum" sz="quarter" idx="12"/>
          </p:nvPr>
        </p:nvSpPr>
        <p:spPr/>
        <p:txBody>
          <a:bodyPr/>
          <a:lstStyle/>
          <a:p>
            <a:fld id="{C0FE08E5-DED0-224A-ADCD-CA4B04BED05A}" type="slidenum">
              <a:rPr lang="en-US" smtClean="0"/>
              <a:t>‹#›</a:t>
            </a:fld>
            <a:endParaRPr lang="en-US"/>
          </a:p>
        </p:txBody>
      </p:sp>
    </p:spTree>
    <p:extLst>
      <p:ext uri="{BB962C8B-B14F-4D97-AF65-F5344CB8AC3E}">
        <p14:creationId xmlns:p14="http://schemas.microsoft.com/office/powerpoint/2010/main" val="331456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C068-7FB2-D444-AFDC-311F03390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9D5F2F-951C-4B4B-927F-637049C978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BCB1EB-B2BA-D545-BEA2-280E58904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EDE5C0-C92F-5E4E-A9C8-EFE12B25133F}"/>
              </a:ext>
            </a:extLst>
          </p:cNvPr>
          <p:cNvSpPr>
            <a:spLocks noGrp="1"/>
          </p:cNvSpPr>
          <p:nvPr>
            <p:ph type="dt" sz="half" idx="10"/>
          </p:nvPr>
        </p:nvSpPr>
        <p:spPr/>
        <p:txBody>
          <a:bodyPr/>
          <a:lstStyle/>
          <a:p>
            <a:fld id="{843E3D9F-E89F-364F-B633-221D5FF411F1}" type="datetimeFigureOut">
              <a:rPr lang="en-US" smtClean="0"/>
              <a:t>7/17/20</a:t>
            </a:fld>
            <a:endParaRPr lang="en-US"/>
          </a:p>
        </p:txBody>
      </p:sp>
      <p:sp>
        <p:nvSpPr>
          <p:cNvPr id="6" name="Footer Placeholder 5">
            <a:extLst>
              <a:ext uri="{FF2B5EF4-FFF2-40B4-BE49-F238E27FC236}">
                <a16:creationId xmlns:a16="http://schemas.microsoft.com/office/drawing/2014/main" id="{39E86BA6-2686-5C4F-AD52-544876E905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617683-D5E6-8743-8069-1DD8E2A6D91F}"/>
              </a:ext>
            </a:extLst>
          </p:cNvPr>
          <p:cNvSpPr>
            <a:spLocks noGrp="1"/>
          </p:cNvSpPr>
          <p:nvPr>
            <p:ph type="sldNum" sz="quarter" idx="12"/>
          </p:nvPr>
        </p:nvSpPr>
        <p:spPr/>
        <p:txBody>
          <a:bodyPr/>
          <a:lstStyle/>
          <a:p>
            <a:fld id="{C0FE08E5-DED0-224A-ADCD-CA4B04BED05A}" type="slidenum">
              <a:rPr lang="en-US" smtClean="0"/>
              <a:t>‹#›</a:t>
            </a:fld>
            <a:endParaRPr lang="en-US"/>
          </a:p>
        </p:txBody>
      </p:sp>
    </p:spTree>
    <p:extLst>
      <p:ext uri="{BB962C8B-B14F-4D97-AF65-F5344CB8AC3E}">
        <p14:creationId xmlns:p14="http://schemas.microsoft.com/office/powerpoint/2010/main" val="14169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2D020-843F-CD4B-A4FD-10F4505631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932F8D-B6CA-F747-B022-053E82F921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7D4248-B910-7341-BBC2-062026438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E35C7F-00C7-B744-B7D5-E3D591AE4AAA}"/>
              </a:ext>
            </a:extLst>
          </p:cNvPr>
          <p:cNvSpPr>
            <a:spLocks noGrp="1"/>
          </p:cNvSpPr>
          <p:nvPr>
            <p:ph type="dt" sz="half" idx="10"/>
          </p:nvPr>
        </p:nvSpPr>
        <p:spPr/>
        <p:txBody>
          <a:bodyPr/>
          <a:lstStyle/>
          <a:p>
            <a:fld id="{843E3D9F-E89F-364F-B633-221D5FF411F1}" type="datetimeFigureOut">
              <a:rPr lang="en-US" smtClean="0"/>
              <a:t>7/17/20</a:t>
            </a:fld>
            <a:endParaRPr lang="en-US"/>
          </a:p>
        </p:txBody>
      </p:sp>
      <p:sp>
        <p:nvSpPr>
          <p:cNvPr id="6" name="Footer Placeholder 5">
            <a:extLst>
              <a:ext uri="{FF2B5EF4-FFF2-40B4-BE49-F238E27FC236}">
                <a16:creationId xmlns:a16="http://schemas.microsoft.com/office/drawing/2014/main" id="{CB9651A1-AE3E-2D48-A3B1-6C1F796B9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5DACE1-8CC0-D14D-9036-A400D018C29C}"/>
              </a:ext>
            </a:extLst>
          </p:cNvPr>
          <p:cNvSpPr>
            <a:spLocks noGrp="1"/>
          </p:cNvSpPr>
          <p:nvPr>
            <p:ph type="sldNum" sz="quarter" idx="12"/>
          </p:nvPr>
        </p:nvSpPr>
        <p:spPr/>
        <p:txBody>
          <a:bodyPr/>
          <a:lstStyle/>
          <a:p>
            <a:fld id="{C0FE08E5-DED0-224A-ADCD-CA4B04BED05A}" type="slidenum">
              <a:rPr lang="en-US" smtClean="0"/>
              <a:t>‹#›</a:t>
            </a:fld>
            <a:endParaRPr lang="en-US"/>
          </a:p>
        </p:txBody>
      </p:sp>
    </p:spTree>
    <p:extLst>
      <p:ext uri="{BB962C8B-B14F-4D97-AF65-F5344CB8AC3E}">
        <p14:creationId xmlns:p14="http://schemas.microsoft.com/office/powerpoint/2010/main" val="337613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9EEA0C-B586-244D-A65D-5CBE23F4BA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E041C-494D-8440-AA1A-946E8C64B3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FF9A2-9DF8-144E-A30F-18290B654B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E3D9F-E89F-364F-B633-221D5FF411F1}" type="datetimeFigureOut">
              <a:rPr lang="en-US" smtClean="0"/>
              <a:t>7/17/20</a:t>
            </a:fld>
            <a:endParaRPr lang="en-US"/>
          </a:p>
        </p:txBody>
      </p:sp>
      <p:sp>
        <p:nvSpPr>
          <p:cNvPr id="5" name="Footer Placeholder 4">
            <a:extLst>
              <a:ext uri="{FF2B5EF4-FFF2-40B4-BE49-F238E27FC236}">
                <a16:creationId xmlns:a16="http://schemas.microsoft.com/office/drawing/2014/main" id="{B94EF896-4A34-394E-A4AF-A2E9689B6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770326-BEA3-AE41-91A1-5173AEECD4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E08E5-DED0-224A-ADCD-CA4B04BED05A}" type="slidenum">
              <a:rPr lang="en-US" smtClean="0"/>
              <a:t>‹#›</a:t>
            </a:fld>
            <a:endParaRPr lang="en-US"/>
          </a:p>
        </p:txBody>
      </p:sp>
    </p:spTree>
    <p:extLst>
      <p:ext uri="{BB962C8B-B14F-4D97-AF65-F5344CB8AC3E}">
        <p14:creationId xmlns:p14="http://schemas.microsoft.com/office/powerpoint/2010/main" val="1624064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E56CB-63DB-654E-B177-F7FA40891172}"/>
              </a:ext>
            </a:extLst>
          </p:cNvPr>
          <p:cNvSpPr>
            <a:spLocks noGrp="1"/>
          </p:cNvSpPr>
          <p:nvPr>
            <p:ph type="ctrTitle"/>
          </p:nvPr>
        </p:nvSpPr>
        <p:spPr>
          <a:xfrm>
            <a:off x="592280" y="2632364"/>
            <a:ext cx="10859654" cy="1107054"/>
          </a:xfrm>
        </p:spPr>
        <p:txBody>
          <a:bodyPr>
            <a:normAutofit/>
          </a:bodyPr>
          <a:lstStyle/>
          <a:p>
            <a:r>
              <a:rPr lang="en-IE" sz="3400" dirty="0"/>
              <a:t>Charles Stricker, </a:t>
            </a:r>
            <a:r>
              <a:rPr lang="en-IE" sz="3400" dirty="0" err="1"/>
              <a:t>Jin</a:t>
            </a:r>
            <a:r>
              <a:rPr lang="en-IE" sz="3400" dirty="0"/>
              <a:t> Joy Mao, </a:t>
            </a:r>
            <a:br>
              <a:rPr lang="en-IE" sz="3400" dirty="0"/>
            </a:br>
            <a:r>
              <a:rPr lang="en-IE" sz="3400" dirty="0"/>
              <a:t>Dylan Colbert, Sarah Cassidy &amp; Bryan Roche</a:t>
            </a:r>
            <a:endParaRPr lang="en-US" sz="3400" dirty="0"/>
          </a:p>
        </p:txBody>
      </p:sp>
      <p:pic>
        <p:nvPicPr>
          <p:cNvPr id="4" name="Picture 3">
            <a:extLst>
              <a:ext uri="{FF2B5EF4-FFF2-40B4-BE49-F238E27FC236}">
                <a16:creationId xmlns:a16="http://schemas.microsoft.com/office/drawing/2014/main" id="{7946F25B-3216-B944-8438-205387ECB0C0}"/>
              </a:ext>
            </a:extLst>
          </p:cNvPr>
          <p:cNvPicPr>
            <a:picLocks noChangeAspect="1"/>
          </p:cNvPicPr>
          <p:nvPr/>
        </p:nvPicPr>
        <p:blipFill>
          <a:blip r:embed="rId2"/>
          <a:stretch>
            <a:fillRect/>
          </a:stretch>
        </p:blipFill>
        <p:spPr>
          <a:xfrm>
            <a:off x="7301346" y="4315324"/>
            <a:ext cx="4241800" cy="1905000"/>
          </a:xfrm>
          <a:prstGeom prst="rect">
            <a:avLst/>
          </a:prstGeom>
        </p:spPr>
      </p:pic>
      <p:pic>
        <p:nvPicPr>
          <p:cNvPr id="5" name="Picture 4">
            <a:extLst>
              <a:ext uri="{FF2B5EF4-FFF2-40B4-BE49-F238E27FC236}">
                <a16:creationId xmlns:a16="http://schemas.microsoft.com/office/drawing/2014/main" id="{BBE610A4-3E98-FA4E-AA02-7631183718F0}"/>
              </a:ext>
            </a:extLst>
          </p:cNvPr>
          <p:cNvPicPr>
            <a:picLocks noChangeAspect="1"/>
          </p:cNvPicPr>
          <p:nvPr/>
        </p:nvPicPr>
        <p:blipFill>
          <a:blip r:embed="rId3"/>
          <a:stretch>
            <a:fillRect/>
          </a:stretch>
        </p:blipFill>
        <p:spPr>
          <a:xfrm>
            <a:off x="592280" y="4039964"/>
            <a:ext cx="2455720" cy="2455720"/>
          </a:xfrm>
          <a:prstGeom prst="rect">
            <a:avLst/>
          </a:prstGeom>
        </p:spPr>
      </p:pic>
      <p:sp>
        <p:nvSpPr>
          <p:cNvPr id="6" name="Rectangle 5">
            <a:extLst>
              <a:ext uri="{FF2B5EF4-FFF2-40B4-BE49-F238E27FC236}">
                <a16:creationId xmlns:a16="http://schemas.microsoft.com/office/drawing/2014/main" id="{0A068E87-DA67-7446-8103-2EED8F08CB0F}"/>
              </a:ext>
            </a:extLst>
          </p:cNvPr>
          <p:cNvSpPr/>
          <p:nvPr/>
        </p:nvSpPr>
        <p:spPr>
          <a:xfrm>
            <a:off x="355020" y="392826"/>
            <a:ext cx="11113656" cy="1938992"/>
          </a:xfrm>
          <a:prstGeom prst="rect">
            <a:avLst/>
          </a:prstGeom>
        </p:spPr>
        <p:txBody>
          <a:bodyPr wrap="square">
            <a:spAutoFit/>
          </a:bodyPr>
          <a:lstStyle/>
          <a:p>
            <a:pPr algn="ctr"/>
            <a:r>
              <a:rPr lang="en-IE" sz="4000" dirty="0"/>
              <a:t>The Impact of SMART on Educational Aptitude using the Pennsylvania Department of Educational Classroom Diagnostic Tools. </a:t>
            </a:r>
            <a:endParaRPr lang="en-US" sz="4000" dirty="0"/>
          </a:p>
        </p:txBody>
      </p:sp>
      <p:pic>
        <p:nvPicPr>
          <p:cNvPr id="7" name="Picture 6">
            <a:extLst>
              <a:ext uri="{FF2B5EF4-FFF2-40B4-BE49-F238E27FC236}">
                <a16:creationId xmlns:a16="http://schemas.microsoft.com/office/drawing/2014/main" id="{A41CBD8E-8F98-9646-8889-931182742663}"/>
              </a:ext>
            </a:extLst>
          </p:cNvPr>
          <p:cNvPicPr>
            <a:picLocks noChangeAspect="1"/>
          </p:cNvPicPr>
          <p:nvPr/>
        </p:nvPicPr>
        <p:blipFill>
          <a:blip r:embed="rId4"/>
          <a:stretch>
            <a:fillRect/>
          </a:stretch>
        </p:blipFill>
        <p:spPr>
          <a:xfrm>
            <a:off x="3926030" y="3739418"/>
            <a:ext cx="2857500" cy="2857500"/>
          </a:xfrm>
          <a:prstGeom prst="rect">
            <a:avLst/>
          </a:prstGeom>
        </p:spPr>
      </p:pic>
    </p:spTree>
    <p:extLst>
      <p:ext uri="{BB962C8B-B14F-4D97-AF65-F5344CB8AC3E}">
        <p14:creationId xmlns:p14="http://schemas.microsoft.com/office/powerpoint/2010/main" val="6868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2955" y="267695"/>
            <a:ext cx="10913214" cy="5351440"/>
          </a:xfrm>
          <a:prstGeom prst="rect">
            <a:avLst/>
          </a:prstGeom>
        </p:spPr>
      </p:pic>
      <p:sp>
        <p:nvSpPr>
          <p:cNvPr id="3" name="TextBox 2"/>
          <p:cNvSpPr txBox="1"/>
          <p:nvPr/>
        </p:nvSpPr>
        <p:spPr>
          <a:xfrm>
            <a:off x="4556956" y="5619135"/>
            <a:ext cx="3030894" cy="369332"/>
          </a:xfrm>
          <a:prstGeom prst="rect">
            <a:avLst/>
          </a:prstGeom>
          <a:noFill/>
        </p:spPr>
        <p:txBody>
          <a:bodyPr wrap="none" rtlCol="0">
            <a:spAutoFit/>
          </a:bodyPr>
          <a:lstStyle/>
          <a:p>
            <a:r>
              <a:rPr lang="en-US"/>
              <a:t>Cassidy, Roche &amp; Hayes </a:t>
            </a:r>
            <a:r>
              <a:rPr lang="en-US" dirty="0"/>
              <a:t>(2011)</a:t>
            </a:r>
          </a:p>
        </p:txBody>
      </p:sp>
    </p:spTree>
    <p:extLst>
      <p:ext uri="{BB962C8B-B14F-4D97-AF65-F5344CB8AC3E}">
        <p14:creationId xmlns:p14="http://schemas.microsoft.com/office/powerpoint/2010/main" val="2444314985"/>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xmlns:p14="http://schemas.microsoft.com/office/powerpoint/2010/main" advClick="0">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p:cNvPicPr>
            <a:picLocks noChangeAspect="1"/>
          </p:cNvPicPr>
          <p:nvPr/>
        </p:nvPicPr>
        <p:blipFill>
          <a:blip r:embed="rId2"/>
          <a:srcRect/>
          <a:stretch>
            <a:fillRect/>
          </a:stretch>
        </p:blipFill>
        <p:spPr bwMode="auto">
          <a:xfrm>
            <a:off x="4070775" y="1099992"/>
            <a:ext cx="3475776" cy="5358103"/>
          </a:xfrm>
          <a:prstGeom prst="rect">
            <a:avLst/>
          </a:prstGeom>
          <a:noFill/>
          <a:ln w="9525">
            <a:noFill/>
            <a:miter lim="800000"/>
            <a:headEnd/>
            <a:tailEnd/>
          </a:ln>
        </p:spPr>
      </p:pic>
      <p:sp>
        <p:nvSpPr>
          <p:cNvPr id="3" name="TextBox 2"/>
          <p:cNvSpPr txBox="1"/>
          <p:nvPr/>
        </p:nvSpPr>
        <p:spPr>
          <a:xfrm>
            <a:off x="3378393" y="138010"/>
            <a:ext cx="4860540" cy="830997"/>
          </a:xfrm>
          <a:prstGeom prst="rect">
            <a:avLst/>
          </a:prstGeom>
          <a:noFill/>
        </p:spPr>
        <p:txBody>
          <a:bodyPr wrap="square" rtlCol="0">
            <a:spAutoFit/>
          </a:bodyPr>
          <a:lstStyle/>
          <a:p>
            <a:pPr algn="ctr"/>
            <a:r>
              <a:rPr lang="en-US" sz="2400" dirty="0">
                <a:latin typeface="Abadi MT Condensed Extra Bold"/>
                <a:cs typeface="Abadi MT Condensed Extra Bold"/>
              </a:rPr>
              <a:t>Cassidy, Roche &amp; Hayes (2011)</a:t>
            </a:r>
          </a:p>
          <a:p>
            <a:pPr algn="ctr"/>
            <a:r>
              <a:rPr lang="en-US" sz="2400" dirty="0">
                <a:latin typeface="Abadi MT Condensed Extra Bold"/>
                <a:cs typeface="Abadi MT Condensed Extra Bold"/>
              </a:rPr>
              <a:t>Experiment 2</a:t>
            </a:r>
          </a:p>
        </p:txBody>
      </p:sp>
    </p:spTree>
    <p:extLst>
      <p:ext uri="{BB962C8B-B14F-4D97-AF65-F5344CB8AC3E}">
        <p14:creationId xmlns:p14="http://schemas.microsoft.com/office/powerpoint/2010/main" val="3452337177"/>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xmlns:p14="http://schemas.microsoft.com/office/powerpoint/2010/main" advClick="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dissolve">
                                      <p:cBhvr>
                                        <p:cTn id="7" dur="5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44069" y="391162"/>
            <a:ext cx="8937185" cy="6227567"/>
          </a:xfrm>
          <a:prstGeom prst="rect">
            <a:avLst/>
          </a:prstGeom>
        </p:spPr>
      </p:pic>
    </p:spTree>
    <p:extLst>
      <p:ext uri="{BB962C8B-B14F-4D97-AF65-F5344CB8AC3E}">
        <p14:creationId xmlns:p14="http://schemas.microsoft.com/office/powerpoint/2010/main" val="1428296330"/>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xmlns:p14="http://schemas.microsoft.com/office/powerpoint/2010/main" advClick="0">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badi MT Condensed Extra Bold"/>
                <a:cs typeface="Abadi MT Condensed Extra Bold"/>
              </a:rPr>
              <a:t>Training Structure</a:t>
            </a:r>
          </a:p>
        </p:txBody>
      </p:sp>
      <p:sp>
        <p:nvSpPr>
          <p:cNvPr id="3" name="Content Placeholder 2"/>
          <p:cNvSpPr>
            <a:spLocks noGrp="1"/>
          </p:cNvSpPr>
          <p:nvPr>
            <p:ph idx="1"/>
          </p:nvPr>
        </p:nvSpPr>
        <p:spPr>
          <a:xfrm>
            <a:off x="1981200" y="1600200"/>
            <a:ext cx="8229600" cy="4925144"/>
          </a:xfrm>
        </p:spPr>
        <p:txBody>
          <a:bodyPr>
            <a:normAutofit lnSpcReduction="10000"/>
          </a:bodyPr>
          <a:lstStyle/>
          <a:p>
            <a:r>
              <a:rPr lang="en-IE" dirty="0">
                <a:latin typeface="Abadi MT Condensed Extra Bold"/>
                <a:cs typeface="Abadi MT Condensed Extra Bold"/>
              </a:rPr>
              <a:t>55 relational training task-types trained into 55 separate blocks of potentially infinte length </a:t>
            </a:r>
          </a:p>
          <a:p>
            <a:pPr marL="399968" lvl="1" indent="0">
              <a:buNone/>
            </a:pPr>
            <a:r>
              <a:rPr lang="en-IE" dirty="0">
                <a:latin typeface="Abadi MT Condensed Extra Bold"/>
                <a:cs typeface="Abadi MT Condensed Extra Bold"/>
              </a:rPr>
              <a:t>Blocks 1-29: Same/Opposite</a:t>
            </a:r>
          </a:p>
          <a:p>
            <a:pPr marL="399968" lvl="1" indent="0">
              <a:buNone/>
            </a:pPr>
            <a:r>
              <a:rPr lang="en-IE" dirty="0">
                <a:latin typeface="Abadi MT Condensed Extra Bold"/>
                <a:cs typeface="Abadi MT Condensed Extra Bold"/>
              </a:rPr>
              <a:t>Block 20-55: More than/Less than</a:t>
            </a:r>
          </a:p>
          <a:p>
            <a:r>
              <a:rPr lang="en-IE" dirty="0">
                <a:latin typeface="Abadi MT Condensed Extra Bold"/>
                <a:cs typeface="Abadi MT Condensed Extra Bold"/>
              </a:rPr>
              <a:t>Subjects cycle between training and testing for each of 55 stages until a training block(16 consecutive correct) and a test block (16 consecutive correct out of 16) are passed consecutively.</a:t>
            </a:r>
          </a:p>
          <a:p>
            <a:r>
              <a:rPr lang="en-IE" dirty="0">
                <a:latin typeface="Abadi MT Condensed Extra Bold"/>
                <a:cs typeface="Abadi MT Condensed Extra Bold"/>
              </a:rPr>
              <a:t>Response Window of 30s.</a:t>
            </a:r>
          </a:p>
          <a:p>
            <a:r>
              <a:rPr lang="en-IE" dirty="0">
                <a:latin typeface="Abadi MT Condensed Extra Bold"/>
                <a:cs typeface="Abadi MT Condensed Extra Bold"/>
              </a:rPr>
              <a:t>Every single trial of every task type task employs unique nonsense word stimuli  - even on recycling.</a:t>
            </a:r>
          </a:p>
          <a:p>
            <a:r>
              <a:rPr lang="en-IE" dirty="0">
                <a:latin typeface="Abadi MT Condensed Extra Bold"/>
                <a:cs typeface="Abadi MT Condensed Extra Bold"/>
              </a:rPr>
              <a:t>Tasks get progressively more complex across blocks</a:t>
            </a:r>
          </a:p>
          <a:p>
            <a:pPr marL="0" indent="0">
              <a:buNone/>
            </a:pPr>
            <a:endParaRPr lang="en-IE" dirty="0">
              <a:latin typeface="Abadi MT Condensed Extra Bold"/>
              <a:cs typeface="Abadi MT Condensed Extra Bold"/>
            </a:endParaRPr>
          </a:p>
          <a:p>
            <a:endParaRPr lang="en-IE" dirty="0">
              <a:latin typeface="Abadi MT Condensed Extra Bold"/>
              <a:cs typeface="Abadi MT Condensed Extra Bold"/>
            </a:endParaRPr>
          </a:p>
        </p:txBody>
      </p:sp>
    </p:spTree>
    <p:extLst>
      <p:ext uri="{BB962C8B-B14F-4D97-AF65-F5344CB8AC3E}">
        <p14:creationId xmlns:p14="http://schemas.microsoft.com/office/powerpoint/2010/main" val="2982269350"/>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71587" y="1"/>
            <a:ext cx="9577388" cy="335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p>
            <a:pPr algn="ctr">
              <a:lnSpc>
                <a:spcPct val="125000"/>
              </a:lnSpc>
            </a:pPr>
            <a:endParaRPr lang="en-IE" sz="1266">
              <a:latin typeface="Abadi MT Condensed Extra Bold" charset="0"/>
              <a:cs typeface="Abadi MT Condensed Extra Bold" charset="0"/>
            </a:endParaRPr>
          </a:p>
        </p:txBody>
      </p:sp>
      <p:pic>
        <p:nvPicPr>
          <p:cNvPr id="2" name="Picture 1"/>
          <p:cNvPicPr>
            <a:picLocks noChangeAspect="1"/>
          </p:cNvPicPr>
          <p:nvPr/>
        </p:nvPicPr>
        <p:blipFill>
          <a:blip r:embed="rId3"/>
          <a:stretch>
            <a:fillRect/>
          </a:stretch>
        </p:blipFill>
        <p:spPr>
          <a:xfrm>
            <a:off x="1524000" y="0"/>
            <a:ext cx="9144000" cy="6858000"/>
          </a:xfrm>
          <a:prstGeom prst="rect">
            <a:avLst/>
          </a:prstGeom>
        </p:spPr>
      </p:pic>
      <p:pic>
        <p:nvPicPr>
          <p:cNvPr id="5" name="Picture 4"/>
          <p:cNvPicPr>
            <a:picLocks noChangeAspect="1"/>
          </p:cNvPicPr>
          <p:nvPr/>
        </p:nvPicPr>
        <p:blipFill>
          <a:blip r:embed="rId4"/>
          <a:stretch>
            <a:fillRect/>
          </a:stretch>
        </p:blipFill>
        <p:spPr>
          <a:xfrm>
            <a:off x="4439816" y="4135704"/>
            <a:ext cx="792088" cy="154017"/>
          </a:xfrm>
          <a:prstGeom prst="rect">
            <a:avLst/>
          </a:prstGeom>
        </p:spPr>
      </p:pic>
      <p:sp>
        <p:nvSpPr>
          <p:cNvPr id="6" name="Oval 5"/>
          <p:cNvSpPr/>
          <p:nvPr/>
        </p:nvSpPr>
        <p:spPr>
          <a:xfrm>
            <a:off x="8222486" y="1150622"/>
            <a:ext cx="1468288" cy="607568"/>
          </a:xfrm>
          <a:prstGeom prst="ellipse">
            <a:avLst/>
          </a:prstGeom>
          <a:solidFill>
            <a:srgbClr val="FF0000">
              <a:alpha val="27000"/>
            </a:srgbClr>
          </a:solidFill>
        </p:spPr>
        <p:style>
          <a:lnRef idx="1">
            <a:schemeClr val="accent1"/>
          </a:lnRef>
          <a:fillRef idx="3">
            <a:schemeClr val="accent1"/>
          </a:fillRef>
          <a:effectRef idx="2">
            <a:schemeClr val="accent1"/>
          </a:effectRef>
          <a:fontRef idx="minor">
            <a:schemeClr val="lt1"/>
          </a:fontRef>
        </p:style>
        <p:txBody>
          <a:bodyPr lIns="64290" tIns="32145" rIns="64290" bIns="32145" rtlCol="0" anchor="ctr"/>
          <a:lstStyle/>
          <a:p>
            <a:pPr algn="ctr"/>
            <a:endParaRPr lang="en-US" sz="1266" dirty="0"/>
          </a:p>
        </p:txBody>
      </p:sp>
      <p:sp>
        <p:nvSpPr>
          <p:cNvPr id="7" name="Oval 6"/>
          <p:cNvSpPr/>
          <p:nvPr/>
        </p:nvSpPr>
        <p:spPr>
          <a:xfrm>
            <a:off x="2450595" y="1150622"/>
            <a:ext cx="961982" cy="607568"/>
          </a:xfrm>
          <a:prstGeom prst="ellipse">
            <a:avLst/>
          </a:prstGeom>
          <a:solidFill>
            <a:srgbClr val="FF0000">
              <a:alpha val="27000"/>
            </a:srgbClr>
          </a:solidFill>
        </p:spPr>
        <p:style>
          <a:lnRef idx="1">
            <a:schemeClr val="accent1"/>
          </a:lnRef>
          <a:fillRef idx="3">
            <a:schemeClr val="accent1"/>
          </a:fillRef>
          <a:effectRef idx="2">
            <a:schemeClr val="accent1"/>
          </a:effectRef>
          <a:fontRef idx="minor">
            <a:schemeClr val="lt1"/>
          </a:fontRef>
        </p:style>
        <p:txBody>
          <a:bodyPr lIns="64290" tIns="32145" rIns="64290" bIns="32145" rtlCol="0" anchor="ctr"/>
          <a:lstStyle/>
          <a:p>
            <a:pPr algn="ctr"/>
            <a:endParaRPr lang="en-US" sz="1266" dirty="0"/>
          </a:p>
        </p:txBody>
      </p:sp>
    </p:spTree>
    <p:extLst>
      <p:ext uri="{BB962C8B-B14F-4D97-AF65-F5344CB8AC3E}">
        <p14:creationId xmlns:p14="http://schemas.microsoft.com/office/powerpoint/2010/main" val="3112026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500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71587" y="1"/>
            <a:ext cx="9577388" cy="335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p>
            <a:pPr algn="ctr">
              <a:lnSpc>
                <a:spcPct val="125000"/>
              </a:lnSpc>
            </a:pPr>
            <a:endParaRPr lang="en-IE" sz="1266">
              <a:latin typeface="Abadi MT Condensed Extra Bold" charset="0"/>
              <a:cs typeface="Abadi MT Condensed Extra Bold" charset="0"/>
            </a:endParaRPr>
          </a:p>
        </p:txBody>
      </p:sp>
      <p:pic>
        <p:nvPicPr>
          <p:cNvPr id="2" name="Picture 1"/>
          <p:cNvPicPr>
            <a:picLocks noChangeAspect="1"/>
          </p:cNvPicPr>
          <p:nvPr/>
        </p:nvPicPr>
        <p:blipFill>
          <a:blip r:embed="rId3"/>
          <a:stretch>
            <a:fillRect/>
          </a:stretch>
        </p:blipFill>
        <p:spPr>
          <a:xfrm>
            <a:off x="1524000" y="2"/>
            <a:ext cx="9144000" cy="6857999"/>
          </a:xfrm>
          <a:prstGeom prst="rect">
            <a:avLst/>
          </a:prstGeom>
        </p:spPr>
      </p:pic>
      <p:pic>
        <p:nvPicPr>
          <p:cNvPr id="3" name="Picture 2"/>
          <p:cNvPicPr>
            <a:picLocks noChangeAspect="1"/>
          </p:cNvPicPr>
          <p:nvPr/>
        </p:nvPicPr>
        <p:blipFill>
          <a:blip r:embed="rId4"/>
          <a:stretch>
            <a:fillRect/>
          </a:stretch>
        </p:blipFill>
        <p:spPr>
          <a:xfrm>
            <a:off x="4439816" y="4120537"/>
            <a:ext cx="864096" cy="169184"/>
          </a:xfrm>
          <a:prstGeom prst="rect">
            <a:avLst/>
          </a:prstGeom>
        </p:spPr>
      </p:pic>
    </p:spTree>
    <p:extLst>
      <p:ext uri="{BB962C8B-B14F-4D97-AF65-F5344CB8AC3E}">
        <p14:creationId xmlns:p14="http://schemas.microsoft.com/office/powerpoint/2010/main" val="2265960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500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71587" y="1"/>
            <a:ext cx="9577388" cy="335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p>
            <a:pPr algn="ctr">
              <a:lnSpc>
                <a:spcPct val="125000"/>
              </a:lnSpc>
            </a:pPr>
            <a:endParaRPr lang="en-IE" sz="1266">
              <a:latin typeface="Abadi MT Condensed Extra Bold" charset="0"/>
              <a:cs typeface="Abadi MT Condensed Extra Bold" charset="0"/>
            </a:endParaRPr>
          </a:p>
        </p:txBody>
      </p:sp>
      <p:pic>
        <p:nvPicPr>
          <p:cNvPr id="2" name="Picture 1"/>
          <p:cNvPicPr>
            <a:picLocks noChangeAspect="1"/>
          </p:cNvPicPr>
          <p:nvPr/>
        </p:nvPicPr>
        <p:blipFill>
          <a:blip r:embed="rId3"/>
          <a:stretch>
            <a:fillRect/>
          </a:stretch>
        </p:blipFill>
        <p:spPr>
          <a:xfrm>
            <a:off x="1524000" y="2"/>
            <a:ext cx="9144000" cy="6857999"/>
          </a:xfrm>
          <a:prstGeom prst="rect">
            <a:avLst/>
          </a:prstGeom>
        </p:spPr>
      </p:pic>
      <p:pic>
        <p:nvPicPr>
          <p:cNvPr id="3" name="Picture 2"/>
          <p:cNvPicPr>
            <a:picLocks noChangeAspect="1"/>
          </p:cNvPicPr>
          <p:nvPr/>
        </p:nvPicPr>
        <p:blipFill>
          <a:blip r:embed="rId4"/>
          <a:stretch>
            <a:fillRect/>
          </a:stretch>
        </p:blipFill>
        <p:spPr>
          <a:xfrm>
            <a:off x="4439816" y="4120537"/>
            <a:ext cx="792088" cy="169184"/>
          </a:xfrm>
          <a:prstGeom prst="rect">
            <a:avLst/>
          </a:prstGeom>
        </p:spPr>
      </p:pic>
    </p:spTree>
    <p:extLst>
      <p:ext uri="{BB962C8B-B14F-4D97-AF65-F5344CB8AC3E}">
        <p14:creationId xmlns:p14="http://schemas.microsoft.com/office/powerpoint/2010/main" val="2568383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500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71587" y="1"/>
            <a:ext cx="9577388" cy="335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p>
            <a:pPr algn="ctr">
              <a:lnSpc>
                <a:spcPct val="125000"/>
              </a:lnSpc>
            </a:pPr>
            <a:endParaRPr lang="en-IE" sz="1266">
              <a:latin typeface="Abadi MT Condensed Extra Bold" charset="0"/>
              <a:cs typeface="Abadi MT Condensed Extra Bold" charset="0"/>
            </a:endParaRPr>
          </a:p>
        </p:txBody>
      </p:sp>
      <p:pic>
        <p:nvPicPr>
          <p:cNvPr id="2" name="Picture 1"/>
          <p:cNvPicPr>
            <a:picLocks noChangeAspect="1"/>
          </p:cNvPicPr>
          <p:nvPr/>
        </p:nvPicPr>
        <p:blipFill>
          <a:blip r:embed="rId3"/>
          <a:stretch>
            <a:fillRect/>
          </a:stretch>
        </p:blipFill>
        <p:spPr>
          <a:xfrm>
            <a:off x="1524000" y="0"/>
            <a:ext cx="9144000" cy="6858000"/>
          </a:xfrm>
          <a:prstGeom prst="rect">
            <a:avLst/>
          </a:prstGeom>
        </p:spPr>
      </p:pic>
      <p:pic>
        <p:nvPicPr>
          <p:cNvPr id="5" name="Picture 4"/>
          <p:cNvPicPr>
            <a:picLocks noChangeAspect="1"/>
          </p:cNvPicPr>
          <p:nvPr/>
        </p:nvPicPr>
        <p:blipFill>
          <a:blip r:embed="rId4"/>
          <a:stretch>
            <a:fillRect/>
          </a:stretch>
        </p:blipFill>
        <p:spPr>
          <a:xfrm>
            <a:off x="4439816" y="4073697"/>
            <a:ext cx="792088" cy="216024"/>
          </a:xfrm>
          <a:prstGeom prst="rect">
            <a:avLst/>
          </a:prstGeom>
        </p:spPr>
      </p:pic>
    </p:spTree>
    <p:extLst>
      <p:ext uri="{BB962C8B-B14F-4D97-AF65-F5344CB8AC3E}">
        <p14:creationId xmlns:p14="http://schemas.microsoft.com/office/powerpoint/2010/main" val="2805145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500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71587" y="1"/>
            <a:ext cx="9577388" cy="335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p>
            <a:pPr algn="ctr">
              <a:lnSpc>
                <a:spcPct val="125000"/>
              </a:lnSpc>
            </a:pPr>
            <a:endParaRPr lang="en-IE" sz="1266">
              <a:latin typeface="Abadi MT Condensed Extra Bold" charset="0"/>
              <a:cs typeface="Abadi MT Condensed Extra Bold" charset="0"/>
            </a:endParaRPr>
          </a:p>
        </p:txBody>
      </p:sp>
      <p:pic>
        <p:nvPicPr>
          <p:cNvPr id="2" name="Picture 1"/>
          <p:cNvPicPr>
            <a:picLocks noChangeAspect="1"/>
          </p:cNvPicPr>
          <p:nvPr/>
        </p:nvPicPr>
        <p:blipFill>
          <a:blip r:embed="rId3"/>
          <a:stretch>
            <a:fillRect/>
          </a:stretch>
        </p:blipFill>
        <p:spPr>
          <a:xfrm>
            <a:off x="1524000" y="0"/>
            <a:ext cx="9144000" cy="6858000"/>
          </a:xfrm>
          <a:prstGeom prst="rect">
            <a:avLst/>
          </a:prstGeom>
        </p:spPr>
      </p:pic>
      <p:pic>
        <p:nvPicPr>
          <p:cNvPr id="5" name="Picture 4"/>
          <p:cNvPicPr>
            <a:picLocks noChangeAspect="1"/>
          </p:cNvPicPr>
          <p:nvPr/>
        </p:nvPicPr>
        <p:blipFill>
          <a:blip r:embed="rId4"/>
          <a:stretch>
            <a:fillRect/>
          </a:stretch>
        </p:blipFill>
        <p:spPr>
          <a:xfrm>
            <a:off x="4439816" y="4121702"/>
            <a:ext cx="864096" cy="168019"/>
          </a:xfrm>
          <a:prstGeom prst="rect">
            <a:avLst/>
          </a:prstGeom>
        </p:spPr>
      </p:pic>
    </p:spTree>
    <p:extLst>
      <p:ext uri="{BB962C8B-B14F-4D97-AF65-F5344CB8AC3E}">
        <p14:creationId xmlns:p14="http://schemas.microsoft.com/office/powerpoint/2010/main" val="4152782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500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71587" y="1"/>
            <a:ext cx="9577388" cy="335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p>
            <a:pPr algn="ctr">
              <a:lnSpc>
                <a:spcPct val="125000"/>
              </a:lnSpc>
            </a:pPr>
            <a:endParaRPr lang="en-IE" sz="1266">
              <a:latin typeface="Abadi MT Condensed Extra Bold" charset="0"/>
              <a:cs typeface="Abadi MT Condensed Extra Bold" charset="0"/>
            </a:endParaRPr>
          </a:p>
        </p:txBody>
      </p:sp>
      <p:pic>
        <p:nvPicPr>
          <p:cNvPr id="3" name="Picture 2"/>
          <p:cNvPicPr>
            <a:picLocks noChangeAspect="1"/>
          </p:cNvPicPr>
          <p:nvPr/>
        </p:nvPicPr>
        <p:blipFill>
          <a:blip r:embed="rId3"/>
          <a:stretch>
            <a:fillRect/>
          </a:stretch>
        </p:blipFill>
        <p:spPr>
          <a:xfrm>
            <a:off x="1524000" y="2"/>
            <a:ext cx="9144000" cy="6857999"/>
          </a:xfrm>
          <a:prstGeom prst="rect">
            <a:avLst/>
          </a:prstGeom>
        </p:spPr>
      </p:pic>
      <p:pic>
        <p:nvPicPr>
          <p:cNvPr id="5" name="Picture 4"/>
          <p:cNvPicPr>
            <a:picLocks noChangeAspect="1"/>
          </p:cNvPicPr>
          <p:nvPr/>
        </p:nvPicPr>
        <p:blipFill>
          <a:blip r:embed="rId4"/>
          <a:stretch>
            <a:fillRect/>
          </a:stretch>
        </p:blipFill>
        <p:spPr>
          <a:xfrm>
            <a:off x="4439816" y="4073697"/>
            <a:ext cx="792088" cy="216024"/>
          </a:xfrm>
          <a:prstGeom prst="rect">
            <a:avLst/>
          </a:prstGeom>
        </p:spPr>
      </p:pic>
    </p:spTree>
    <p:extLst>
      <p:ext uri="{BB962C8B-B14F-4D97-AF65-F5344CB8AC3E}">
        <p14:creationId xmlns:p14="http://schemas.microsoft.com/office/powerpoint/2010/main" val="256180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500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Behavior </a:t>
            </a:r>
            <a:r>
              <a:rPr lang="en-US" dirty="0"/>
              <a:t>Analysis &amp; Intelligence</a:t>
            </a:r>
          </a:p>
        </p:txBody>
      </p:sp>
      <p:sp>
        <p:nvSpPr>
          <p:cNvPr id="3" name="Content Placeholder 2"/>
          <p:cNvSpPr>
            <a:spLocks noGrp="1"/>
          </p:cNvSpPr>
          <p:nvPr>
            <p:ph idx="1"/>
          </p:nvPr>
        </p:nvSpPr>
        <p:spPr>
          <a:xfrm>
            <a:off x="1097280" y="1845733"/>
            <a:ext cx="10058400" cy="4270253"/>
          </a:xfrm>
        </p:spPr>
        <p:txBody>
          <a:bodyPr>
            <a:normAutofit lnSpcReduction="10000"/>
          </a:bodyPr>
          <a:lstStyle/>
          <a:p>
            <a:r>
              <a:rPr lang="en-GB" dirty="0"/>
              <a:t>Intelligence is commonly believed to lie beyond the remit and descriptive powers of </a:t>
            </a:r>
            <a:r>
              <a:rPr lang="en-GB" dirty="0" err="1"/>
              <a:t>behavior</a:t>
            </a:r>
            <a:r>
              <a:rPr lang="en-GB" dirty="0"/>
              <a:t> analysis</a:t>
            </a:r>
          </a:p>
          <a:p>
            <a:pPr lvl="1"/>
            <a:r>
              <a:rPr lang="en-GB" dirty="0"/>
              <a:t>Theoretical objections to hypothetical constructs (Skinner, 1974)</a:t>
            </a:r>
          </a:p>
          <a:p>
            <a:pPr lvl="1"/>
            <a:r>
              <a:rPr lang="en-GB" dirty="0"/>
              <a:t>Preference for functional accounts</a:t>
            </a:r>
          </a:p>
          <a:p>
            <a:pPr lvl="1"/>
            <a:r>
              <a:rPr lang="en-GB" dirty="0"/>
              <a:t>Apparent difficulty in accounting for the </a:t>
            </a:r>
            <a:r>
              <a:rPr lang="en-GB" dirty="0" err="1"/>
              <a:t>generativity</a:t>
            </a:r>
            <a:r>
              <a:rPr lang="en-GB" dirty="0"/>
              <a:t> of language and cognition </a:t>
            </a:r>
          </a:p>
          <a:p>
            <a:pPr lvl="1"/>
            <a:endParaRPr lang="en-GB" dirty="0"/>
          </a:p>
          <a:p>
            <a:r>
              <a:rPr lang="en-US" dirty="0"/>
              <a:t>However</a:t>
            </a:r>
            <a:r>
              <a:rPr lang="en-GB" dirty="0"/>
              <a:t>, advances in the </a:t>
            </a:r>
            <a:r>
              <a:rPr lang="en-GB" i="1" dirty="0"/>
              <a:t>functional analysis</a:t>
            </a:r>
            <a:r>
              <a:rPr lang="en-GB" dirty="0"/>
              <a:t> of language and cognition, using Relational Frame Theory (RFT), have led to new insights into how we might conceive and improve intellectual </a:t>
            </a:r>
            <a:r>
              <a:rPr lang="en-GB" dirty="0" err="1"/>
              <a:t>behavior</a:t>
            </a:r>
            <a:r>
              <a:rPr lang="en-GB" dirty="0"/>
              <a:t>.</a:t>
            </a:r>
          </a:p>
          <a:p>
            <a:endParaRPr lang="en-GB" dirty="0"/>
          </a:p>
          <a:p>
            <a:endParaRPr lang="en-GB" dirty="0"/>
          </a:p>
        </p:txBody>
      </p:sp>
    </p:spTree>
    <p:extLst>
      <p:ext uri="{BB962C8B-B14F-4D97-AF65-F5344CB8AC3E}">
        <p14:creationId xmlns:p14="http://schemas.microsoft.com/office/powerpoint/2010/main" val="3246826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71587" y="1"/>
            <a:ext cx="9577388" cy="335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p>
            <a:pPr algn="ctr">
              <a:lnSpc>
                <a:spcPct val="125000"/>
              </a:lnSpc>
            </a:pPr>
            <a:endParaRPr lang="en-IE" sz="1266">
              <a:latin typeface="Abadi MT Condensed Extra Bold" charset="0"/>
              <a:cs typeface="Abadi MT Condensed Extra Bold" charset="0"/>
            </a:endParaRPr>
          </a:p>
        </p:txBody>
      </p:sp>
      <p:pic>
        <p:nvPicPr>
          <p:cNvPr id="2" name="Picture 1"/>
          <p:cNvPicPr>
            <a:picLocks noChangeAspect="1"/>
          </p:cNvPicPr>
          <p:nvPr/>
        </p:nvPicPr>
        <p:blipFill>
          <a:blip r:embed="rId3"/>
          <a:stretch>
            <a:fillRect/>
          </a:stretch>
        </p:blipFill>
        <p:spPr>
          <a:xfrm>
            <a:off x="1524000" y="2"/>
            <a:ext cx="9144000" cy="6857999"/>
          </a:xfrm>
          <a:prstGeom prst="rect">
            <a:avLst/>
          </a:prstGeom>
        </p:spPr>
      </p:pic>
      <p:pic>
        <p:nvPicPr>
          <p:cNvPr id="3" name="Picture 2"/>
          <p:cNvPicPr>
            <a:picLocks noChangeAspect="1"/>
          </p:cNvPicPr>
          <p:nvPr/>
        </p:nvPicPr>
        <p:blipFill>
          <a:blip r:embed="rId4"/>
          <a:stretch>
            <a:fillRect/>
          </a:stretch>
        </p:blipFill>
        <p:spPr>
          <a:xfrm>
            <a:off x="4439816" y="4102727"/>
            <a:ext cx="792088" cy="237625"/>
          </a:xfrm>
          <a:prstGeom prst="rect">
            <a:avLst/>
          </a:prstGeom>
        </p:spPr>
      </p:pic>
    </p:spTree>
    <p:extLst>
      <p:ext uri="{BB962C8B-B14F-4D97-AF65-F5344CB8AC3E}">
        <p14:creationId xmlns:p14="http://schemas.microsoft.com/office/powerpoint/2010/main" val="2669423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500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71587" y="1"/>
            <a:ext cx="9577388" cy="335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p>
            <a:pPr algn="ctr">
              <a:lnSpc>
                <a:spcPct val="125000"/>
              </a:lnSpc>
            </a:pPr>
            <a:endParaRPr lang="en-IE" sz="1266">
              <a:latin typeface="Abadi MT Condensed Extra Bold" charset="0"/>
              <a:cs typeface="Abadi MT Condensed Extra Bold" charset="0"/>
            </a:endParaRPr>
          </a:p>
        </p:txBody>
      </p:sp>
      <p:pic>
        <p:nvPicPr>
          <p:cNvPr id="2" name="Picture 1"/>
          <p:cNvPicPr>
            <a:picLocks noChangeAspect="1"/>
          </p:cNvPicPr>
          <p:nvPr/>
        </p:nvPicPr>
        <p:blipFill>
          <a:blip r:embed="rId3"/>
          <a:stretch>
            <a:fillRect/>
          </a:stretch>
        </p:blipFill>
        <p:spPr>
          <a:xfrm>
            <a:off x="1524000" y="0"/>
            <a:ext cx="9144000" cy="6858000"/>
          </a:xfrm>
          <a:prstGeom prst="rect">
            <a:avLst/>
          </a:prstGeom>
        </p:spPr>
      </p:pic>
      <p:pic>
        <p:nvPicPr>
          <p:cNvPr id="7" name="Picture 6"/>
          <p:cNvPicPr>
            <a:picLocks noChangeAspect="1"/>
          </p:cNvPicPr>
          <p:nvPr/>
        </p:nvPicPr>
        <p:blipFill>
          <a:blip r:embed="rId4"/>
          <a:stretch>
            <a:fillRect/>
          </a:stretch>
        </p:blipFill>
        <p:spPr>
          <a:xfrm>
            <a:off x="4439816" y="4124104"/>
            <a:ext cx="792088" cy="165617"/>
          </a:xfrm>
          <a:prstGeom prst="rect">
            <a:avLst/>
          </a:prstGeom>
        </p:spPr>
      </p:pic>
    </p:spTree>
    <p:extLst>
      <p:ext uri="{BB962C8B-B14F-4D97-AF65-F5344CB8AC3E}">
        <p14:creationId xmlns:p14="http://schemas.microsoft.com/office/powerpoint/2010/main" val="1210410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500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741766" y="1"/>
            <a:ext cx="8607206" cy="6278197"/>
          </a:xfrm>
          <a:prstGeom prst="rect">
            <a:avLst/>
          </a:prstGeom>
          <a:noFill/>
          <a:ln>
            <a:noFill/>
          </a:ln>
        </p:spPr>
      </p:pic>
      <p:sp>
        <p:nvSpPr>
          <p:cNvPr id="4" name="Rectangle 3"/>
          <p:cNvSpPr/>
          <p:nvPr/>
        </p:nvSpPr>
        <p:spPr>
          <a:xfrm>
            <a:off x="1703512" y="6211669"/>
            <a:ext cx="8568952" cy="590027"/>
          </a:xfrm>
          <a:prstGeom prst="rect">
            <a:avLst/>
          </a:prstGeom>
        </p:spPr>
        <p:txBody>
          <a:bodyPr wrap="square" lIns="91434" tIns="45717" rIns="91434" bIns="45717">
            <a:spAutoFit/>
          </a:bodyPr>
          <a:lstStyle/>
          <a:p>
            <a:pPr algn="just" defTabSz="911131"/>
            <a:r>
              <a:rPr lang="en-US" sz="1617" dirty="0">
                <a:latin typeface="Abadi MT Condensed Extra Bold"/>
                <a:cs typeface="Abadi MT Condensed Extra Bold"/>
              </a:rPr>
              <a:t>The increase in IQ from baseline to follow up was significant (t=19.18, </a:t>
            </a:r>
            <a:r>
              <a:rPr lang="en-US" sz="1617" dirty="0" err="1">
                <a:latin typeface="Abadi MT Condensed Extra Bold"/>
                <a:cs typeface="Abadi MT Condensed Extra Bold"/>
              </a:rPr>
              <a:t>df</a:t>
            </a:r>
            <a:r>
              <a:rPr lang="en-US" sz="1617" dirty="0">
                <a:latin typeface="Abadi MT Condensed Extra Bold"/>
                <a:cs typeface="Abadi MT Condensed Extra Bold"/>
              </a:rPr>
              <a:t> =14, p&lt;0.001).   </a:t>
            </a:r>
          </a:p>
          <a:p>
            <a:pPr algn="just" defTabSz="911131"/>
            <a:r>
              <a:rPr lang="en-US" sz="1617" dirty="0">
                <a:latin typeface="Abadi MT Condensed Extra Bold"/>
                <a:cs typeface="Abadi MT Condensed Extra Bold"/>
              </a:rPr>
              <a:t>Effect size = 4.96 (Cohen’s d, large)</a:t>
            </a:r>
          </a:p>
        </p:txBody>
      </p:sp>
      <p:sp>
        <p:nvSpPr>
          <p:cNvPr id="5" name="Rectangle 4">
            <a:extLst>
              <a:ext uri="{FF2B5EF4-FFF2-40B4-BE49-F238E27FC236}">
                <a16:creationId xmlns:a16="http://schemas.microsoft.com/office/drawing/2014/main" id="{DB205985-7EF2-3746-A928-D7F32E1061AA}"/>
              </a:ext>
            </a:extLst>
          </p:cNvPr>
          <p:cNvSpPr/>
          <p:nvPr/>
        </p:nvSpPr>
        <p:spPr>
          <a:xfrm>
            <a:off x="1549097" y="-47171"/>
            <a:ext cx="5569369" cy="259715"/>
          </a:xfrm>
          <a:prstGeom prst="rect">
            <a:avLst/>
          </a:prstGeom>
        </p:spPr>
        <p:txBody>
          <a:bodyPr wrap="square" lIns="64290" tIns="32145" rIns="64290" bIns="32145">
            <a:spAutoFit/>
          </a:bodyPr>
          <a:lstStyle/>
          <a:p>
            <a:r>
              <a:rPr lang="en-GB" sz="1266" dirty="0">
                <a:latin typeface="Abadi MT Condensed Extra Bold"/>
                <a:cs typeface="Abadi MT Condensed Extra Bold"/>
              </a:rPr>
              <a:t>Cassidy et al., (2016) Experiment 1</a:t>
            </a:r>
          </a:p>
        </p:txBody>
      </p:sp>
    </p:spTree>
    <p:extLst>
      <p:ext uri="{BB962C8B-B14F-4D97-AF65-F5344CB8AC3E}">
        <p14:creationId xmlns:p14="http://schemas.microsoft.com/office/powerpoint/2010/main" val="24774576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50595" y="135407"/>
            <a:ext cx="6733873" cy="6722594"/>
          </a:xfrm>
          <a:prstGeom prst="rect">
            <a:avLst/>
          </a:prstGeom>
        </p:spPr>
      </p:pic>
    </p:spTree>
    <p:extLst>
      <p:ext uri="{BB962C8B-B14F-4D97-AF65-F5344CB8AC3E}">
        <p14:creationId xmlns:p14="http://schemas.microsoft.com/office/powerpoint/2010/main" val="1816658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0609" y="0"/>
            <a:ext cx="8607206" cy="6302817"/>
          </a:xfrm>
          <a:prstGeom prst="rect">
            <a:avLst/>
          </a:prstGeom>
        </p:spPr>
      </p:pic>
      <p:sp>
        <p:nvSpPr>
          <p:cNvPr id="3" name="TextBox 2"/>
          <p:cNvSpPr txBox="1"/>
          <p:nvPr/>
        </p:nvSpPr>
        <p:spPr>
          <a:xfrm>
            <a:off x="4748981" y="6302817"/>
            <a:ext cx="2831691" cy="369332"/>
          </a:xfrm>
          <a:prstGeom prst="rect">
            <a:avLst/>
          </a:prstGeom>
          <a:noFill/>
        </p:spPr>
        <p:txBody>
          <a:bodyPr wrap="square" rtlCol="0">
            <a:spAutoFit/>
          </a:bodyPr>
          <a:lstStyle/>
          <a:p>
            <a:r>
              <a:rPr lang="en-US"/>
              <a:t>Hayes &amp; Stewart 2016</a:t>
            </a:r>
          </a:p>
        </p:txBody>
      </p:sp>
    </p:spTree>
    <p:extLst>
      <p:ext uri="{BB962C8B-B14F-4D97-AF65-F5344CB8AC3E}">
        <p14:creationId xmlns:p14="http://schemas.microsoft.com/office/powerpoint/2010/main" val="1433553118"/>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xmlns:p14="http://schemas.microsoft.com/office/powerpoint/2010/main" advClick="0">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19752-10A6-432A-91A1-F6F2833C7471}"/>
              </a:ext>
            </a:extLst>
          </p:cNvPr>
          <p:cNvSpPr>
            <a:spLocks noGrp="1"/>
          </p:cNvSpPr>
          <p:nvPr>
            <p:ph type="title"/>
          </p:nvPr>
        </p:nvSpPr>
        <p:spPr>
          <a:xfrm>
            <a:off x="1099104" y="-184793"/>
            <a:ext cx="10018713" cy="902970"/>
          </a:xfrm>
        </p:spPr>
        <p:txBody>
          <a:bodyPr>
            <a:normAutofit/>
          </a:bodyPr>
          <a:lstStyle/>
          <a:p>
            <a:pPr algn="ctr"/>
            <a:r>
              <a:rPr lang="en-IE" sz="3400" b="1" dirty="0"/>
              <a:t>Summary of IQ Gain Studies Using SMART</a:t>
            </a:r>
          </a:p>
        </p:txBody>
      </p:sp>
      <p:sp>
        <p:nvSpPr>
          <p:cNvPr id="3" name="Content Placeholder 2">
            <a:extLst>
              <a:ext uri="{FF2B5EF4-FFF2-40B4-BE49-F238E27FC236}">
                <a16:creationId xmlns:a16="http://schemas.microsoft.com/office/drawing/2014/main" id="{25765014-2E02-4C16-8B24-D99C157E3B81}"/>
              </a:ext>
            </a:extLst>
          </p:cNvPr>
          <p:cNvSpPr>
            <a:spLocks noGrp="1"/>
          </p:cNvSpPr>
          <p:nvPr>
            <p:ph idx="1"/>
          </p:nvPr>
        </p:nvSpPr>
        <p:spPr>
          <a:xfrm>
            <a:off x="-164891" y="484630"/>
            <a:ext cx="11722608" cy="6373370"/>
          </a:xfrm>
        </p:spPr>
        <p:txBody>
          <a:bodyPr>
            <a:normAutofit fontScale="25000" lnSpcReduction="20000"/>
          </a:bodyPr>
          <a:lstStyle/>
          <a:p>
            <a:pPr marL="0" indent="0">
              <a:buNone/>
            </a:pPr>
            <a:endParaRPr lang="en-IE" sz="6800" dirty="0"/>
          </a:p>
          <a:p>
            <a:pPr lvl="1"/>
            <a:r>
              <a:rPr lang="en-IE" sz="9600" dirty="0"/>
              <a:t>Training in Sameness, Opposition &amp; Comparison relations resulted in increase of 13 points  in WICS-IV FSIQ for a group of primary school students (Cassidy, et al., 2011)</a:t>
            </a:r>
          </a:p>
          <a:p>
            <a:pPr lvl="1"/>
            <a:r>
              <a:rPr lang="en-IE" sz="9600" dirty="0"/>
              <a:t>Circa two point rise on Raven’s Progressive Matrices, .5 point for controls.  Statistically significant and effect was a function of extent of training. </a:t>
            </a:r>
            <a:r>
              <a:rPr lang="en-IE" sz="9600" dirty="0" err="1"/>
              <a:t>Thiurs</a:t>
            </a:r>
            <a:r>
              <a:rPr lang="en-IE" sz="9600" dirty="0"/>
              <a:t>, </a:t>
            </a:r>
            <a:r>
              <a:rPr lang="en-IE" sz="9600" dirty="0" err="1"/>
              <a:t>Starbrink</a:t>
            </a:r>
            <a:r>
              <a:rPr lang="en-IE" sz="9600" dirty="0"/>
              <a:t>, </a:t>
            </a:r>
            <a:r>
              <a:rPr lang="en-IE" sz="9600" dirty="0" err="1"/>
              <a:t>Jannson</a:t>
            </a:r>
            <a:r>
              <a:rPr lang="en-IE" sz="9600" dirty="0"/>
              <a:t> (2016). </a:t>
            </a:r>
          </a:p>
          <a:p>
            <a:pPr lvl="1"/>
            <a:r>
              <a:rPr lang="en-IE" sz="9600" dirty="0"/>
              <a:t>Teaching relational frames of coordination and opposition led to increase on McCarthy’s Aptitude Scales in young children (Parra &amp; Ruiz, 2016; </a:t>
            </a:r>
            <a:r>
              <a:rPr lang="en-IE" sz="9600" dirty="0" err="1"/>
              <a:t>Vizcaíno</a:t>
            </a:r>
            <a:r>
              <a:rPr lang="en-IE" sz="9600" dirty="0"/>
              <a:t>-Torres, Ruiz, Luciano, </a:t>
            </a:r>
            <a:r>
              <a:rPr lang="en-IE" sz="9600" dirty="0" err="1"/>
              <a:t>López-López</a:t>
            </a:r>
            <a:r>
              <a:rPr lang="en-IE" sz="9600" dirty="0"/>
              <a:t>, </a:t>
            </a:r>
            <a:r>
              <a:rPr lang="en-IE" sz="9600" dirty="0" err="1"/>
              <a:t>Barbero</a:t>
            </a:r>
            <a:r>
              <a:rPr lang="en-IE" sz="9600" dirty="0"/>
              <a:t>-Rubio, &amp; Gil, 2015).</a:t>
            </a:r>
          </a:p>
          <a:p>
            <a:pPr lvl="1"/>
            <a:r>
              <a:rPr lang="en-IE" sz="9600" dirty="0"/>
              <a:t>Circa 8 point IQ rise (WASI) in a group of secondary school students following relational training. Active controls experienced 1 point rise.  (Stewart &amp; Hayes,  2016).</a:t>
            </a:r>
          </a:p>
          <a:p>
            <a:pPr lvl="1"/>
            <a:r>
              <a:rPr lang="en-IE" sz="9600" dirty="0"/>
              <a:t>Mean 23 point rise in WISC-IV FSIQ in a group of secondary school students following relational training (Cassidy et al., 2016).  </a:t>
            </a:r>
          </a:p>
          <a:p>
            <a:pPr lvl="1"/>
            <a:r>
              <a:rPr lang="en-IE" sz="9600" dirty="0"/>
              <a:t>Circa 5 point rise in Standard Raven Progressive Matrices scores for children who partially completed  Same/Opposite training compared to less than 1 point for those who did not (</a:t>
            </a:r>
            <a:r>
              <a:rPr lang="en-IE" sz="9600" dirty="0" err="1"/>
              <a:t>Amd</a:t>
            </a:r>
            <a:r>
              <a:rPr lang="en-IE" sz="9600" dirty="0"/>
              <a:t> &amp; Roche., 2018). </a:t>
            </a:r>
          </a:p>
          <a:p>
            <a:pPr lvl="1"/>
            <a:r>
              <a:rPr lang="en-IE" sz="9600" dirty="0"/>
              <a:t>Circa 19 point rise (WASI) for children exposed to Same/Opposite and More/Less training,  Less than one point gain for passive control group (Colbert, Tyndall, Roche., &amp; Cassidy, 2018).</a:t>
            </a:r>
          </a:p>
          <a:p>
            <a:pPr lvl="1"/>
            <a:r>
              <a:rPr lang="en-IE" sz="9600" dirty="0"/>
              <a:t>McLoughlin, Tyndall, &amp; Pereira (In press).  Average of 6 point FSIQ gain for 13-14 </a:t>
            </a:r>
            <a:r>
              <a:rPr lang="en-IE" sz="9600" dirty="0" err="1"/>
              <a:t>yr</a:t>
            </a:r>
            <a:r>
              <a:rPr lang="en-IE" sz="9600" dirty="0"/>
              <a:t> old children over matched active controls (gain of 1.9 points) using very minimal SMART training.</a:t>
            </a:r>
          </a:p>
          <a:p>
            <a:pPr lvl="1"/>
            <a:endParaRPr lang="en-IE" sz="8800" dirty="0"/>
          </a:p>
        </p:txBody>
      </p:sp>
    </p:spTree>
    <p:extLst>
      <p:ext uri="{BB962C8B-B14F-4D97-AF65-F5344CB8AC3E}">
        <p14:creationId xmlns:p14="http://schemas.microsoft.com/office/powerpoint/2010/main" val="209599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F9ECA0-0EC8-2047-B7D3-55C097D3D72A}"/>
              </a:ext>
            </a:extLst>
          </p:cNvPr>
          <p:cNvSpPr txBox="1"/>
          <p:nvPr/>
        </p:nvSpPr>
        <p:spPr>
          <a:xfrm>
            <a:off x="452786" y="414096"/>
            <a:ext cx="11475978" cy="6309676"/>
          </a:xfrm>
          <a:prstGeom prst="rect">
            <a:avLst/>
          </a:prstGeom>
          <a:noFill/>
        </p:spPr>
        <p:txBody>
          <a:bodyPr wrap="square" rtlCol="0">
            <a:spAutoFit/>
          </a:bodyPr>
          <a:lstStyle/>
          <a:p>
            <a:r>
              <a:rPr lang="en-US" sz="3094" b="1" dirty="0">
                <a:latin typeface="Abadi MT Condensed Light" panose="020B0306030101010103" pitchFamily="34" charset="77"/>
              </a:rPr>
              <a:t>What is needed is a well-matched randomized assignment study, examining the real-world benefits of SMART training in terms of scores on national or state assessment used to index academic attainment and make educational decisions about individuals.</a:t>
            </a:r>
          </a:p>
          <a:p>
            <a:endParaRPr lang="en-US" sz="3094" b="1" dirty="0">
              <a:latin typeface="Abadi MT Condensed Light" panose="020B0306030101010103" pitchFamily="34" charset="77"/>
            </a:endParaRPr>
          </a:p>
          <a:p>
            <a:r>
              <a:rPr lang="en-US" sz="4400" b="1" dirty="0">
                <a:latin typeface="Abadi MT Condensed Light" panose="020B0306030101010103" pitchFamily="34" charset="77"/>
              </a:rPr>
              <a:t>The Current Study</a:t>
            </a:r>
            <a:endParaRPr lang="en-US" sz="4400" b="1" dirty="0">
              <a:solidFill>
                <a:schemeClr val="tx1">
                  <a:lumMod val="65000"/>
                  <a:lumOff val="35000"/>
                </a:schemeClr>
              </a:solidFill>
              <a:latin typeface="Abadi MT Condensed Light" panose="020B0306030101010103" pitchFamily="34" charset="77"/>
            </a:endParaRPr>
          </a:p>
          <a:p>
            <a:pPr marL="401822" indent="-401822">
              <a:buFont typeface="Arial" panose="020B0604020202020204" pitchFamily="34" charset="0"/>
              <a:buChar char="•"/>
            </a:pPr>
            <a:r>
              <a:rPr lang="en-US" sz="3375" b="1" dirty="0">
                <a:solidFill>
                  <a:schemeClr val="tx1">
                    <a:lumMod val="65000"/>
                    <a:lumOff val="35000"/>
                  </a:schemeClr>
                </a:solidFill>
                <a:latin typeface="Abadi MT Condensed Light" panose="020B0306030101010103" pitchFamily="34" charset="77"/>
              </a:rPr>
              <a:t>60 children, 15-17 years, matched based on scores on </a:t>
            </a:r>
            <a:r>
              <a:rPr lang="en-US" sz="3375" b="1" i="1" dirty="0">
                <a:solidFill>
                  <a:schemeClr val="tx1">
                    <a:lumMod val="65000"/>
                    <a:lumOff val="35000"/>
                  </a:schemeClr>
                </a:solidFill>
                <a:latin typeface="Abadi MT Condensed Light" panose="020B0306030101010103" pitchFamily="34" charset="77"/>
              </a:rPr>
              <a:t>Pennsylvania classroom diagnostic tools (CDT)</a:t>
            </a:r>
          </a:p>
          <a:p>
            <a:pPr marL="401822" indent="-401822">
              <a:buFont typeface="Arial" panose="020B0604020202020204" pitchFamily="34" charset="0"/>
              <a:buChar char="•"/>
            </a:pPr>
            <a:r>
              <a:rPr lang="en-US" sz="3375" b="1" dirty="0">
                <a:solidFill>
                  <a:schemeClr val="tx1">
                    <a:lumMod val="65000"/>
                    <a:lumOff val="35000"/>
                  </a:schemeClr>
                </a:solidFill>
                <a:latin typeface="Abadi MT Condensed Light" panose="020B0306030101010103" pitchFamily="34" charset="77"/>
              </a:rPr>
              <a:t>Passive Control Group</a:t>
            </a:r>
          </a:p>
          <a:p>
            <a:pPr marL="401822" indent="-401822">
              <a:buFont typeface="Arial" panose="020B0604020202020204" pitchFamily="34" charset="0"/>
              <a:buChar char="•"/>
            </a:pPr>
            <a:r>
              <a:rPr lang="en-US" sz="3375" b="1" dirty="0">
                <a:solidFill>
                  <a:schemeClr val="tx1">
                    <a:lumMod val="65000"/>
                    <a:lumOff val="35000"/>
                  </a:schemeClr>
                </a:solidFill>
                <a:latin typeface="Abadi MT Condensed Light" panose="020B0306030101010103" pitchFamily="34" charset="77"/>
              </a:rPr>
              <a:t>Independent test administrators and training supervisors</a:t>
            </a:r>
          </a:p>
          <a:p>
            <a:pPr marL="401822" indent="-401822">
              <a:buFont typeface="Arial" panose="020B0604020202020204" pitchFamily="34" charset="0"/>
              <a:buChar char="•"/>
            </a:pPr>
            <a:r>
              <a:rPr lang="en-US" sz="3375" b="1" dirty="0">
                <a:solidFill>
                  <a:schemeClr val="tx1">
                    <a:lumMod val="65000"/>
                    <a:lumOff val="35000"/>
                  </a:schemeClr>
                </a:solidFill>
                <a:latin typeface="Abadi MT Condensed Light" panose="020B0306030101010103" pitchFamily="34" charset="77"/>
              </a:rPr>
              <a:t>All Participants finished training (55 stages) in 12 weeks.</a:t>
            </a:r>
          </a:p>
          <a:p>
            <a:pPr marL="401822" indent="-401822">
              <a:buFont typeface="Arial" panose="020B0604020202020204" pitchFamily="34" charset="0"/>
              <a:buChar char="•"/>
            </a:pPr>
            <a:r>
              <a:rPr lang="en-US" sz="3375" b="1" dirty="0">
                <a:solidFill>
                  <a:schemeClr val="tx1">
                    <a:lumMod val="65000"/>
                    <a:lumOff val="35000"/>
                  </a:schemeClr>
                </a:solidFill>
                <a:latin typeface="Abadi MT Condensed Light" panose="020B0306030101010103" pitchFamily="34" charset="77"/>
              </a:rPr>
              <a:t>Lost one (treatment) participant due to non-completion of follow-up assessment (n=59).</a:t>
            </a:r>
          </a:p>
        </p:txBody>
      </p:sp>
    </p:spTree>
    <p:extLst>
      <p:ext uri="{BB962C8B-B14F-4D97-AF65-F5344CB8AC3E}">
        <p14:creationId xmlns:p14="http://schemas.microsoft.com/office/powerpoint/2010/main" val="4010029582"/>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xmlns:p14="http://schemas.microsoft.com/office/powerpoint/2010/main" advClick="0">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Outline: Intervention Group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1449576"/>
              </p:ext>
            </p:extLst>
          </p:nvPr>
        </p:nvGraphicFramePr>
        <p:xfrm>
          <a:off x="838200" y="1356853"/>
          <a:ext cx="10515600" cy="4820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7242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Outline: Controls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2987958"/>
              </p:ext>
            </p:extLst>
          </p:nvPr>
        </p:nvGraphicFramePr>
        <p:xfrm>
          <a:off x="838200" y="1356853"/>
          <a:ext cx="10515600" cy="4820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609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3CC5B99-4D58-8946-81FF-0F22578E4DF8}"/>
              </a:ext>
            </a:extLst>
          </p:cNvPr>
          <p:cNvPicPr>
            <a:picLocks noChangeAspect="1"/>
          </p:cNvPicPr>
          <p:nvPr/>
        </p:nvPicPr>
        <p:blipFill>
          <a:blip r:embed="rId2"/>
          <a:stretch>
            <a:fillRect/>
          </a:stretch>
        </p:blipFill>
        <p:spPr>
          <a:xfrm>
            <a:off x="3108793" y="138010"/>
            <a:ext cx="5619999" cy="3449573"/>
          </a:xfrm>
          <a:prstGeom prst="rect">
            <a:avLst/>
          </a:prstGeom>
        </p:spPr>
      </p:pic>
      <p:pic>
        <p:nvPicPr>
          <p:cNvPr id="14" name="Picture 13">
            <a:extLst>
              <a:ext uri="{FF2B5EF4-FFF2-40B4-BE49-F238E27FC236}">
                <a16:creationId xmlns:a16="http://schemas.microsoft.com/office/drawing/2014/main" id="{5DCABE07-E5DA-854D-A9B6-541005879358}"/>
              </a:ext>
            </a:extLst>
          </p:cNvPr>
          <p:cNvPicPr>
            <a:picLocks noChangeAspect="1"/>
          </p:cNvPicPr>
          <p:nvPr/>
        </p:nvPicPr>
        <p:blipFill>
          <a:blip r:embed="rId3"/>
          <a:stretch>
            <a:fillRect/>
          </a:stretch>
        </p:blipFill>
        <p:spPr>
          <a:xfrm>
            <a:off x="3108793" y="3640410"/>
            <a:ext cx="5634595" cy="3217590"/>
          </a:xfrm>
          <a:prstGeom prst="rect">
            <a:avLst/>
          </a:prstGeom>
        </p:spPr>
      </p:pic>
    </p:spTree>
    <p:extLst>
      <p:ext uri="{BB962C8B-B14F-4D97-AF65-F5344CB8AC3E}">
        <p14:creationId xmlns:p14="http://schemas.microsoft.com/office/powerpoint/2010/main" val="102566649"/>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xmlns:p14="http://schemas.microsoft.com/office/powerpoint/2010/main" advClick="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Derived Relational Responding</a:t>
            </a:r>
          </a:p>
        </p:txBody>
      </p:sp>
      <p:pic>
        <p:nvPicPr>
          <p:cNvPr id="4" name="Content Placeholder 3"/>
          <p:cNvPicPr>
            <a:picLocks noGrp="1" noChangeAspect="1"/>
          </p:cNvPicPr>
          <p:nvPr>
            <p:ph idx="1"/>
          </p:nvPr>
        </p:nvPicPr>
        <p:blipFill rotWithShape="1">
          <a:blip r:embed="rId2"/>
          <a:srcRect t="6542" b="4491"/>
          <a:stretch/>
        </p:blipFill>
        <p:spPr>
          <a:xfrm>
            <a:off x="815620" y="1941581"/>
            <a:ext cx="5430197" cy="4335231"/>
          </a:xfrm>
        </p:spPr>
      </p:pic>
      <p:sp>
        <p:nvSpPr>
          <p:cNvPr id="5" name="TextBox 4"/>
          <p:cNvSpPr txBox="1"/>
          <p:nvPr/>
        </p:nvSpPr>
        <p:spPr>
          <a:xfrm>
            <a:off x="6865749" y="2185261"/>
            <a:ext cx="4448014" cy="3477875"/>
          </a:xfrm>
          <a:prstGeom prst="rect">
            <a:avLst/>
          </a:prstGeom>
          <a:noFill/>
        </p:spPr>
        <p:txBody>
          <a:bodyPr wrap="square" rtlCol="0">
            <a:spAutoFit/>
          </a:bodyPr>
          <a:lstStyle/>
          <a:p>
            <a:pPr marL="285750" indent="-285750">
              <a:buFont typeface="Arial" charset="0"/>
              <a:buChar char="•"/>
            </a:pPr>
            <a:r>
              <a:rPr lang="en-US" sz="2000" dirty="0"/>
              <a:t>If an individual is taught the relation between a set of stimuli, they will then be able to further derive relations that have not be explicitly trained. </a:t>
            </a:r>
          </a:p>
          <a:p>
            <a:pPr marL="285750" indent="-285750">
              <a:buFont typeface="Arial" charset="0"/>
              <a:buChar char="•"/>
            </a:pPr>
            <a:endParaRPr lang="en-US" sz="2000" dirty="0"/>
          </a:p>
          <a:p>
            <a:pPr marL="285750" indent="-285750">
              <a:buFont typeface="Arial" charset="0"/>
              <a:buChar char="•"/>
            </a:pPr>
            <a:r>
              <a:rPr lang="en-US" sz="2000" dirty="0"/>
              <a:t>Furthermore, following training on a sufficient number of exemplars with a wide array of stimuli, derived relational responding emerges as a generalized operant.</a:t>
            </a:r>
          </a:p>
        </p:txBody>
      </p:sp>
    </p:spTree>
    <p:extLst>
      <p:ext uri="{BB962C8B-B14F-4D97-AF65-F5344CB8AC3E}">
        <p14:creationId xmlns:p14="http://schemas.microsoft.com/office/powerpoint/2010/main" val="1261393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B43383-9BB3-2B4A-9007-49AE8D0A5A9F}"/>
              </a:ext>
            </a:extLst>
          </p:cNvPr>
          <p:cNvPicPr>
            <a:picLocks noChangeAspect="1"/>
          </p:cNvPicPr>
          <p:nvPr/>
        </p:nvPicPr>
        <p:blipFill>
          <a:blip r:embed="rId3"/>
          <a:stretch>
            <a:fillRect/>
          </a:stretch>
        </p:blipFill>
        <p:spPr>
          <a:xfrm>
            <a:off x="3361946" y="188640"/>
            <a:ext cx="5470829" cy="3261610"/>
          </a:xfrm>
          <a:prstGeom prst="rect">
            <a:avLst/>
          </a:prstGeom>
        </p:spPr>
      </p:pic>
      <p:pic>
        <p:nvPicPr>
          <p:cNvPr id="7" name="Picture 6">
            <a:extLst>
              <a:ext uri="{FF2B5EF4-FFF2-40B4-BE49-F238E27FC236}">
                <a16:creationId xmlns:a16="http://schemas.microsoft.com/office/drawing/2014/main" id="{B0DFF982-BAA2-3B4B-97D3-73D2F56C152A}"/>
              </a:ext>
            </a:extLst>
          </p:cNvPr>
          <p:cNvPicPr>
            <a:picLocks noChangeAspect="1"/>
          </p:cNvPicPr>
          <p:nvPr/>
        </p:nvPicPr>
        <p:blipFill>
          <a:blip r:embed="rId4"/>
          <a:stretch>
            <a:fillRect/>
          </a:stretch>
        </p:blipFill>
        <p:spPr>
          <a:xfrm>
            <a:off x="3361946" y="3631523"/>
            <a:ext cx="5599176" cy="3095479"/>
          </a:xfrm>
          <a:prstGeom prst="rect">
            <a:avLst/>
          </a:prstGeom>
        </p:spPr>
      </p:pic>
    </p:spTree>
    <p:extLst>
      <p:ext uri="{BB962C8B-B14F-4D97-AF65-F5344CB8AC3E}">
        <p14:creationId xmlns:p14="http://schemas.microsoft.com/office/powerpoint/2010/main" val="3335796266"/>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xmlns:p14="http://schemas.microsoft.com/office/powerpoint/2010/main" advClick="0">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6FD177B-5405-3245-8C82-89A9052D8BEE}"/>
              </a:ext>
            </a:extLst>
          </p:cNvPr>
          <p:cNvGraphicFramePr>
            <a:graphicFrameLocks noGrp="1"/>
          </p:cNvGraphicFramePr>
          <p:nvPr/>
        </p:nvGraphicFramePr>
        <p:xfrm>
          <a:off x="1545210" y="44517"/>
          <a:ext cx="9122791" cy="6770620"/>
        </p:xfrm>
        <a:graphic>
          <a:graphicData uri="http://schemas.openxmlformats.org/drawingml/2006/table">
            <a:tbl>
              <a:tblPr firstRow="1" firstCol="1" bandRow="1">
                <a:tableStyleId>{5C22544A-7EE6-4342-B048-85BDC9FD1C3A}</a:tableStyleId>
              </a:tblPr>
              <a:tblGrid>
                <a:gridCol w="260376">
                  <a:extLst>
                    <a:ext uri="{9D8B030D-6E8A-4147-A177-3AD203B41FA5}">
                      <a16:colId xmlns:a16="http://schemas.microsoft.com/office/drawing/2014/main" val="4238864070"/>
                    </a:ext>
                  </a:extLst>
                </a:gridCol>
                <a:gridCol w="2430172">
                  <a:extLst>
                    <a:ext uri="{9D8B030D-6E8A-4147-A177-3AD203B41FA5}">
                      <a16:colId xmlns:a16="http://schemas.microsoft.com/office/drawing/2014/main" val="1011473484"/>
                    </a:ext>
                  </a:extLst>
                </a:gridCol>
                <a:gridCol w="433960">
                  <a:extLst>
                    <a:ext uri="{9D8B030D-6E8A-4147-A177-3AD203B41FA5}">
                      <a16:colId xmlns:a16="http://schemas.microsoft.com/office/drawing/2014/main" val="3998426102"/>
                    </a:ext>
                  </a:extLst>
                </a:gridCol>
                <a:gridCol w="920978">
                  <a:extLst>
                    <a:ext uri="{9D8B030D-6E8A-4147-A177-3AD203B41FA5}">
                      <a16:colId xmlns:a16="http://schemas.microsoft.com/office/drawing/2014/main" val="1672016895"/>
                    </a:ext>
                  </a:extLst>
                </a:gridCol>
                <a:gridCol w="503374">
                  <a:extLst>
                    <a:ext uri="{9D8B030D-6E8A-4147-A177-3AD203B41FA5}">
                      <a16:colId xmlns:a16="http://schemas.microsoft.com/office/drawing/2014/main" val="11356282"/>
                    </a:ext>
                  </a:extLst>
                </a:gridCol>
                <a:gridCol w="694335">
                  <a:extLst>
                    <a:ext uri="{9D8B030D-6E8A-4147-A177-3AD203B41FA5}">
                      <a16:colId xmlns:a16="http://schemas.microsoft.com/office/drawing/2014/main" val="3715410794"/>
                    </a:ext>
                  </a:extLst>
                </a:gridCol>
                <a:gridCol w="1098399">
                  <a:extLst>
                    <a:ext uri="{9D8B030D-6E8A-4147-A177-3AD203B41FA5}">
                      <a16:colId xmlns:a16="http://schemas.microsoft.com/office/drawing/2014/main" val="3605217993"/>
                    </a:ext>
                  </a:extLst>
                </a:gridCol>
                <a:gridCol w="1023179">
                  <a:extLst>
                    <a:ext uri="{9D8B030D-6E8A-4147-A177-3AD203B41FA5}">
                      <a16:colId xmlns:a16="http://schemas.microsoft.com/office/drawing/2014/main" val="3159579114"/>
                    </a:ext>
                  </a:extLst>
                </a:gridCol>
                <a:gridCol w="888170">
                  <a:extLst>
                    <a:ext uri="{9D8B030D-6E8A-4147-A177-3AD203B41FA5}">
                      <a16:colId xmlns:a16="http://schemas.microsoft.com/office/drawing/2014/main" val="3706233992"/>
                    </a:ext>
                  </a:extLst>
                </a:gridCol>
                <a:gridCol w="869848">
                  <a:extLst>
                    <a:ext uri="{9D8B030D-6E8A-4147-A177-3AD203B41FA5}">
                      <a16:colId xmlns:a16="http://schemas.microsoft.com/office/drawing/2014/main" val="850332836"/>
                    </a:ext>
                  </a:extLst>
                </a:gridCol>
              </a:tblGrid>
              <a:tr h="573614">
                <a:tc gridSpan="2">
                  <a:txBody>
                    <a:bodyPr/>
                    <a:lstStyle/>
                    <a:p>
                      <a:pPr algn="just">
                        <a:spcAft>
                          <a:spcPts val="0"/>
                        </a:spcAft>
                      </a:pPr>
                      <a:r>
                        <a:rPr lang="en-US" sz="1700" dirty="0">
                          <a:effectLst/>
                        </a:rPr>
                        <a:t> </a:t>
                      </a:r>
                      <a:endParaRPr lang="en-IE" sz="1700" dirty="0">
                        <a:effectLst/>
                        <a:latin typeface="Times New Roman" panose="02020603050405020304" pitchFamily="18" charset="0"/>
                        <a:ea typeface="Calibri" panose="020F0502020204030204" pitchFamily="34" charset="0"/>
                      </a:endParaRPr>
                    </a:p>
                  </a:txBody>
                  <a:tcPr marL="48220" marR="48220" marT="0" marB="0"/>
                </a:tc>
                <a:tc hMerge="1">
                  <a:txBody>
                    <a:bodyPr/>
                    <a:lstStyle/>
                    <a:p>
                      <a:endParaRPr lang="en-US"/>
                    </a:p>
                  </a:txBody>
                  <a:tcPr/>
                </a:tc>
                <a:tc>
                  <a:txBody>
                    <a:bodyPr/>
                    <a:lstStyle/>
                    <a:p>
                      <a:pPr algn="ctr">
                        <a:spcAft>
                          <a:spcPts val="0"/>
                        </a:spcAft>
                      </a:pPr>
                      <a:r>
                        <a:rPr lang="en-US" sz="1700">
                          <a:effectLst/>
                        </a:rPr>
                        <a:t>N</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ctr">
                        <a:spcAft>
                          <a:spcPts val="0"/>
                        </a:spcAft>
                      </a:pPr>
                      <a:r>
                        <a:rPr lang="en-US" sz="1700">
                          <a:effectLst/>
                        </a:rPr>
                        <a:t>Mean</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ctr">
                        <a:spcAft>
                          <a:spcPts val="0"/>
                        </a:spcAft>
                      </a:pPr>
                      <a:r>
                        <a:rPr lang="en-US" sz="1700">
                          <a:effectLst/>
                        </a:rPr>
                        <a:t>Min</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ctr">
                        <a:spcAft>
                          <a:spcPts val="0"/>
                        </a:spcAft>
                      </a:pPr>
                      <a:r>
                        <a:rPr lang="en-US" sz="1700">
                          <a:effectLst/>
                        </a:rPr>
                        <a:t>Max</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ctr">
                        <a:spcAft>
                          <a:spcPts val="0"/>
                        </a:spcAft>
                      </a:pPr>
                      <a:r>
                        <a:rPr lang="en-US" sz="1700">
                          <a:effectLst/>
                        </a:rPr>
                        <a:t>Standard Deviation</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ctr">
                        <a:spcAft>
                          <a:spcPts val="0"/>
                        </a:spcAft>
                      </a:pPr>
                      <a:r>
                        <a:rPr lang="en-US" sz="1700">
                          <a:effectLst/>
                        </a:rPr>
                        <a:t>Variance</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ctr">
                        <a:spcAft>
                          <a:spcPts val="0"/>
                        </a:spcAft>
                      </a:pPr>
                      <a:r>
                        <a:rPr lang="en-US" sz="1700" dirty="0">
                          <a:effectLst/>
                        </a:rPr>
                        <a:t>Median</a:t>
                      </a:r>
                      <a:endParaRPr lang="en-IE" sz="1700" dirty="0">
                        <a:effectLst/>
                        <a:latin typeface="Times New Roman" panose="02020603050405020304" pitchFamily="18" charset="0"/>
                        <a:ea typeface="Calibri" panose="020F0502020204030204" pitchFamily="34" charset="0"/>
                      </a:endParaRPr>
                    </a:p>
                  </a:txBody>
                  <a:tcPr marL="48220" marR="48220" marT="0" marB="0"/>
                </a:tc>
                <a:tc>
                  <a:txBody>
                    <a:bodyPr/>
                    <a:lstStyle/>
                    <a:p>
                      <a:pPr algn="ctr">
                        <a:spcAft>
                          <a:spcPts val="0"/>
                        </a:spcAft>
                      </a:pPr>
                      <a:r>
                        <a:rPr lang="en-US" sz="1700">
                          <a:effectLst/>
                        </a:rPr>
                        <a:t>Mode</a:t>
                      </a:r>
                      <a:endParaRPr lang="en-IE" sz="1700">
                        <a:effectLst/>
                        <a:latin typeface="Times New Roman" panose="02020603050405020304" pitchFamily="18" charset="0"/>
                        <a:ea typeface="Calibri" panose="020F0502020204030204" pitchFamily="34" charset="0"/>
                      </a:endParaRPr>
                    </a:p>
                  </a:txBody>
                  <a:tcPr marL="48220" marR="48220" marT="0" marB="0"/>
                </a:tc>
                <a:extLst>
                  <a:ext uri="{0D108BD9-81ED-4DB2-BD59-A6C34878D82A}">
                    <a16:rowId xmlns:a16="http://schemas.microsoft.com/office/drawing/2014/main" val="3868260785"/>
                  </a:ext>
                </a:extLst>
              </a:tr>
              <a:tr h="303775">
                <a:tc gridSpan="2">
                  <a:txBody>
                    <a:bodyPr/>
                    <a:lstStyle/>
                    <a:p>
                      <a:pPr algn="just">
                        <a:spcAft>
                          <a:spcPts val="0"/>
                        </a:spcAft>
                      </a:pPr>
                      <a:r>
                        <a:rPr lang="en-US" sz="1700">
                          <a:effectLst/>
                        </a:rPr>
                        <a:t>Control Group</a:t>
                      </a:r>
                      <a:endParaRPr lang="en-IE" sz="1700">
                        <a:effectLst/>
                        <a:latin typeface="Times New Roman" panose="02020603050405020304" pitchFamily="18" charset="0"/>
                        <a:ea typeface="Calibri" panose="020F0502020204030204" pitchFamily="34" charset="0"/>
                      </a:endParaRPr>
                    </a:p>
                  </a:txBody>
                  <a:tcPr marL="48220" marR="48220" marT="0" marB="0"/>
                </a:tc>
                <a:tc hMerge="1">
                  <a:txBody>
                    <a:bodyPr/>
                    <a:lstStyle/>
                    <a:p>
                      <a:endParaRPr lang="en-US"/>
                    </a:p>
                  </a:txBody>
                  <a:tcPr/>
                </a:tc>
                <a:tc>
                  <a:txBody>
                    <a:bodyPr/>
                    <a:lstStyle/>
                    <a:p>
                      <a:pPr algn="ctr">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ctr">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ctr">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ctr">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ctr">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ctr">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ctr">
                        <a:spcAft>
                          <a:spcPts val="0"/>
                        </a:spcAft>
                      </a:pPr>
                      <a:r>
                        <a:rPr lang="en-US" sz="1700">
                          <a:effectLst/>
                        </a:rPr>
                        <a:t> </a:t>
                      </a:r>
                      <a:endParaRPr lang="en-IE" sz="1700" dirty="0">
                        <a:effectLst/>
                        <a:latin typeface="Times New Roman" panose="02020603050405020304" pitchFamily="18" charset="0"/>
                        <a:ea typeface="Calibri" panose="020F0502020204030204" pitchFamily="34" charset="0"/>
                      </a:endParaRPr>
                    </a:p>
                  </a:txBody>
                  <a:tcPr marL="48220" marR="48220" marT="0" marB="0"/>
                </a:tc>
                <a:tc>
                  <a:txBody>
                    <a:bodyPr/>
                    <a:lstStyle/>
                    <a:p>
                      <a:pPr algn="ctr">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tc>
                <a:extLst>
                  <a:ext uri="{0D108BD9-81ED-4DB2-BD59-A6C34878D82A}">
                    <a16:rowId xmlns:a16="http://schemas.microsoft.com/office/drawing/2014/main" val="515684333"/>
                  </a:ext>
                </a:extLst>
              </a:tr>
              <a:tr h="465788">
                <a:tc>
                  <a:txBody>
                    <a:bodyPr/>
                    <a:lstStyle/>
                    <a:p>
                      <a:pPr algn="just">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just">
                        <a:spcAft>
                          <a:spcPts val="0"/>
                        </a:spcAft>
                      </a:pPr>
                      <a:r>
                        <a:rPr lang="en-US" sz="1700" dirty="0">
                          <a:effectLst/>
                        </a:rPr>
                        <a:t>Pre-Test Math Score</a:t>
                      </a:r>
                      <a:endParaRPr lang="en-IE" sz="1700" dirty="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30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61.20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30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94</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16.22</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263.3</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59.0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52</a:t>
                      </a:r>
                      <a:endParaRPr lang="en-IE" sz="1700">
                        <a:effectLst/>
                        <a:latin typeface="Times New Roman" panose="02020603050405020304" pitchFamily="18" charset="0"/>
                        <a:ea typeface="Calibri" panose="020F0502020204030204" pitchFamily="34" charset="0"/>
                      </a:endParaRPr>
                    </a:p>
                  </a:txBody>
                  <a:tcPr marL="48220" marR="48220" marT="0" marB="0" anchor="ctr"/>
                </a:tc>
                <a:extLst>
                  <a:ext uri="{0D108BD9-81ED-4DB2-BD59-A6C34878D82A}">
                    <a16:rowId xmlns:a16="http://schemas.microsoft.com/office/drawing/2014/main" val="1743220229"/>
                  </a:ext>
                </a:extLst>
              </a:tr>
              <a:tr h="465788">
                <a:tc>
                  <a:txBody>
                    <a:bodyPr/>
                    <a:lstStyle/>
                    <a:p>
                      <a:pPr algn="just">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just">
                        <a:spcAft>
                          <a:spcPts val="0"/>
                        </a:spcAft>
                      </a:pPr>
                      <a:r>
                        <a:rPr lang="en-US" sz="1700">
                          <a:effectLst/>
                        </a:rPr>
                        <a:t>Pre-Test Reading Score</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30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55.60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37</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83</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11.51</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132.5</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52.5</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50</a:t>
                      </a:r>
                      <a:endParaRPr lang="en-IE" sz="1700">
                        <a:effectLst/>
                        <a:latin typeface="Times New Roman" panose="02020603050405020304" pitchFamily="18" charset="0"/>
                        <a:ea typeface="Calibri" panose="020F0502020204030204" pitchFamily="34" charset="0"/>
                      </a:endParaRPr>
                    </a:p>
                  </a:txBody>
                  <a:tcPr marL="48220" marR="48220" marT="0" marB="0" anchor="ctr"/>
                </a:tc>
                <a:extLst>
                  <a:ext uri="{0D108BD9-81ED-4DB2-BD59-A6C34878D82A}">
                    <a16:rowId xmlns:a16="http://schemas.microsoft.com/office/drawing/2014/main" val="65804749"/>
                  </a:ext>
                </a:extLst>
              </a:tr>
              <a:tr h="465788">
                <a:tc>
                  <a:txBody>
                    <a:bodyPr/>
                    <a:lstStyle/>
                    <a:p>
                      <a:pPr algn="just">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just">
                        <a:spcAft>
                          <a:spcPts val="0"/>
                        </a:spcAft>
                      </a:pPr>
                      <a:r>
                        <a:rPr lang="en-US" sz="1700">
                          <a:effectLst/>
                        </a:rPr>
                        <a:t>Post-Test Math Score</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30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63.50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40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95</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14.30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dirty="0">
                          <a:effectLst/>
                        </a:rPr>
                        <a:t>204.6</a:t>
                      </a:r>
                      <a:endParaRPr lang="en-IE" sz="1700" dirty="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62.0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62</a:t>
                      </a:r>
                      <a:endParaRPr lang="en-IE" sz="1700">
                        <a:effectLst/>
                        <a:latin typeface="Times New Roman" panose="02020603050405020304" pitchFamily="18" charset="0"/>
                        <a:ea typeface="Calibri" panose="020F0502020204030204" pitchFamily="34" charset="0"/>
                      </a:endParaRPr>
                    </a:p>
                  </a:txBody>
                  <a:tcPr marL="48220" marR="48220" marT="0" marB="0" anchor="ctr"/>
                </a:tc>
                <a:extLst>
                  <a:ext uri="{0D108BD9-81ED-4DB2-BD59-A6C34878D82A}">
                    <a16:rowId xmlns:a16="http://schemas.microsoft.com/office/drawing/2014/main" val="3183267114"/>
                  </a:ext>
                </a:extLst>
              </a:tr>
              <a:tr h="465788">
                <a:tc>
                  <a:txBody>
                    <a:bodyPr/>
                    <a:lstStyle/>
                    <a:p>
                      <a:pPr algn="just">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just">
                        <a:spcAft>
                          <a:spcPts val="0"/>
                        </a:spcAft>
                        <a:tabLst>
                          <a:tab pos="754380" algn="l"/>
                        </a:tabLst>
                      </a:pPr>
                      <a:r>
                        <a:rPr lang="en-US" sz="1700">
                          <a:effectLst/>
                        </a:rPr>
                        <a:t>Post-Test Reading Score</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30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dirty="0">
                          <a:effectLst/>
                        </a:rPr>
                        <a:t>57.33</a:t>
                      </a:r>
                      <a:endParaRPr lang="en-IE" sz="1700" dirty="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37</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83</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dirty="0">
                          <a:effectLst/>
                        </a:rPr>
                        <a:t>11.66</a:t>
                      </a:r>
                      <a:endParaRPr lang="en-IE" sz="1700" dirty="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136.0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54.0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63</a:t>
                      </a:r>
                      <a:endParaRPr lang="en-IE" sz="1700">
                        <a:effectLst/>
                        <a:latin typeface="Times New Roman" panose="02020603050405020304" pitchFamily="18" charset="0"/>
                        <a:ea typeface="Calibri" panose="020F0502020204030204" pitchFamily="34" charset="0"/>
                      </a:endParaRPr>
                    </a:p>
                  </a:txBody>
                  <a:tcPr marL="48220" marR="48220" marT="0" marB="0" anchor="ctr"/>
                </a:tc>
                <a:extLst>
                  <a:ext uri="{0D108BD9-81ED-4DB2-BD59-A6C34878D82A}">
                    <a16:rowId xmlns:a16="http://schemas.microsoft.com/office/drawing/2014/main" val="3240099972"/>
                  </a:ext>
                </a:extLst>
              </a:tr>
              <a:tr h="465788">
                <a:tc>
                  <a:txBody>
                    <a:bodyPr/>
                    <a:lstStyle/>
                    <a:p>
                      <a:pPr algn="just">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just">
                        <a:spcAft>
                          <a:spcPts val="0"/>
                        </a:spcAft>
                      </a:pPr>
                      <a:r>
                        <a:rPr lang="en-US" sz="1700" b="1" dirty="0">
                          <a:solidFill>
                            <a:srgbClr val="FF0000"/>
                          </a:solidFill>
                          <a:effectLst/>
                        </a:rPr>
                        <a:t>Math Growth</a:t>
                      </a:r>
                      <a:endParaRPr lang="en-IE" sz="1700" b="1" dirty="0">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30</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2500" b="1" dirty="0">
                          <a:solidFill>
                            <a:srgbClr val="FF0000"/>
                          </a:solidFill>
                          <a:effectLst/>
                        </a:rPr>
                        <a:t>2.30</a:t>
                      </a:r>
                      <a:endParaRPr lang="en-IE" sz="2500" b="1" dirty="0">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dirty="0">
                          <a:solidFill>
                            <a:srgbClr val="FF0000"/>
                          </a:solidFill>
                          <a:effectLst/>
                        </a:rPr>
                        <a:t>-6</a:t>
                      </a:r>
                      <a:endParaRPr lang="en-IE" sz="1700" b="1" dirty="0">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10</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4.50</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20.2</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2.0</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2</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extLst>
                  <a:ext uri="{0D108BD9-81ED-4DB2-BD59-A6C34878D82A}">
                    <a16:rowId xmlns:a16="http://schemas.microsoft.com/office/drawing/2014/main" val="2811595447"/>
                  </a:ext>
                </a:extLst>
              </a:tr>
              <a:tr h="465788">
                <a:tc>
                  <a:txBody>
                    <a:bodyPr/>
                    <a:lstStyle/>
                    <a:p>
                      <a:pPr algn="just">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tc>
                <a:tc>
                  <a:txBody>
                    <a:bodyPr/>
                    <a:lstStyle/>
                    <a:p>
                      <a:pPr algn="just">
                        <a:spcAft>
                          <a:spcPts val="0"/>
                        </a:spcAft>
                      </a:pPr>
                      <a:r>
                        <a:rPr lang="en-US" sz="1700" b="1">
                          <a:solidFill>
                            <a:srgbClr val="FF0000"/>
                          </a:solidFill>
                          <a:effectLst/>
                        </a:rPr>
                        <a:t>Reading Growth</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30</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2500" b="1" dirty="0">
                          <a:solidFill>
                            <a:srgbClr val="FF0000"/>
                          </a:solidFill>
                          <a:effectLst/>
                        </a:rPr>
                        <a:t>1.77</a:t>
                      </a:r>
                      <a:endParaRPr lang="en-IE" sz="2500" b="1" dirty="0">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-6</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dirty="0">
                          <a:solidFill>
                            <a:srgbClr val="FF0000"/>
                          </a:solidFill>
                          <a:effectLst/>
                        </a:rPr>
                        <a:t>13</a:t>
                      </a:r>
                      <a:endParaRPr lang="en-IE" sz="1700" b="1" dirty="0">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4.36</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dirty="0">
                          <a:solidFill>
                            <a:srgbClr val="FF0000"/>
                          </a:solidFill>
                          <a:effectLst/>
                        </a:rPr>
                        <a:t>19.0</a:t>
                      </a:r>
                      <a:endParaRPr lang="en-IE" sz="1700" b="1" dirty="0">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2.5</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3</a:t>
                      </a:r>
                      <a:endParaRPr lang="en-IE" sz="1700" b="1" dirty="0">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extLst>
                  <a:ext uri="{0D108BD9-81ED-4DB2-BD59-A6C34878D82A}">
                    <a16:rowId xmlns:a16="http://schemas.microsoft.com/office/drawing/2014/main" val="147645780"/>
                  </a:ext>
                </a:extLst>
              </a:tr>
              <a:tr h="303775">
                <a:tc gridSpan="2">
                  <a:txBody>
                    <a:bodyPr/>
                    <a:lstStyle/>
                    <a:p>
                      <a:pPr algn="just">
                        <a:spcAft>
                          <a:spcPts val="0"/>
                        </a:spcAft>
                      </a:pPr>
                      <a:r>
                        <a:rPr lang="en-US" sz="1700" dirty="0">
                          <a:effectLst/>
                        </a:rPr>
                        <a:t>Experimental Group</a:t>
                      </a:r>
                      <a:endParaRPr lang="en-IE" sz="1700" dirty="0">
                        <a:effectLst/>
                        <a:latin typeface="Times New Roman" panose="02020603050405020304" pitchFamily="18" charset="0"/>
                        <a:ea typeface="Calibri" panose="020F0502020204030204" pitchFamily="34" charset="0"/>
                      </a:endParaRPr>
                    </a:p>
                  </a:txBody>
                  <a:tcPr marL="48220" marR="48220" marT="0" marB="0" anchor="ctr"/>
                </a:tc>
                <a:tc hMerge="1">
                  <a:txBody>
                    <a:bodyPr/>
                    <a:lstStyle/>
                    <a:p>
                      <a:endParaRPr lang="en-US"/>
                    </a:p>
                  </a:txBody>
                  <a:tcPr/>
                </a:tc>
                <a:tc>
                  <a:txBody>
                    <a:bodyPr/>
                    <a:lstStyle/>
                    <a:p>
                      <a:pPr algn="ctr">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 </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 </a:t>
                      </a:r>
                      <a:endParaRPr lang="en-IE" sz="1700" dirty="0">
                        <a:effectLst/>
                        <a:latin typeface="Times New Roman" panose="02020603050405020304" pitchFamily="18" charset="0"/>
                        <a:ea typeface="Calibri" panose="020F0502020204030204" pitchFamily="34" charset="0"/>
                      </a:endParaRPr>
                    </a:p>
                  </a:txBody>
                  <a:tcPr marL="48220" marR="48220" marT="0" marB="0" anchor="ctr"/>
                </a:tc>
                <a:extLst>
                  <a:ext uri="{0D108BD9-81ED-4DB2-BD59-A6C34878D82A}">
                    <a16:rowId xmlns:a16="http://schemas.microsoft.com/office/drawing/2014/main" val="313021397"/>
                  </a:ext>
                </a:extLst>
              </a:tr>
              <a:tr h="465788">
                <a:tc>
                  <a:txBody>
                    <a:bodyPr/>
                    <a:lstStyle/>
                    <a:p>
                      <a:pPr algn="just">
                        <a:spcAft>
                          <a:spcPts val="0"/>
                        </a:spcAft>
                      </a:pPr>
                      <a:r>
                        <a:rPr lang="en-US" sz="1700" dirty="0">
                          <a:effectLst/>
                        </a:rPr>
                        <a:t> </a:t>
                      </a:r>
                      <a:endParaRPr lang="en-IE" sz="1700" dirty="0">
                        <a:effectLst/>
                        <a:latin typeface="Times New Roman" panose="02020603050405020304" pitchFamily="18" charset="0"/>
                        <a:ea typeface="Calibri" panose="020F0502020204030204" pitchFamily="34" charset="0"/>
                      </a:endParaRPr>
                    </a:p>
                  </a:txBody>
                  <a:tcPr marL="48220" marR="48220" marT="0" marB="0"/>
                </a:tc>
                <a:tc>
                  <a:txBody>
                    <a:bodyPr/>
                    <a:lstStyle/>
                    <a:p>
                      <a:pPr algn="just">
                        <a:spcAft>
                          <a:spcPts val="0"/>
                        </a:spcAft>
                      </a:pPr>
                      <a:r>
                        <a:rPr lang="en-US" sz="1700">
                          <a:effectLst/>
                        </a:rPr>
                        <a:t>Pre-Test Math Score</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29</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64.83</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28</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98</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18.83</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354.4</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66.0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50</a:t>
                      </a:r>
                      <a:endParaRPr lang="en-IE" sz="1700">
                        <a:effectLst/>
                        <a:latin typeface="Times New Roman" panose="02020603050405020304" pitchFamily="18" charset="0"/>
                        <a:ea typeface="Calibri" panose="020F0502020204030204" pitchFamily="34" charset="0"/>
                      </a:endParaRPr>
                    </a:p>
                  </a:txBody>
                  <a:tcPr marL="48220" marR="48220" marT="0" marB="0" anchor="ctr"/>
                </a:tc>
                <a:extLst>
                  <a:ext uri="{0D108BD9-81ED-4DB2-BD59-A6C34878D82A}">
                    <a16:rowId xmlns:a16="http://schemas.microsoft.com/office/drawing/2014/main" val="3001958628"/>
                  </a:ext>
                </a:extLst>
              </a:tr>
              <a:tr h="465788">
                <a:tc>
                  <a:txBody>
                    <a:bodyPr/>
                    <a:lstStyle/>
                    <a:p>
                      <a:pPr algn="just">
                        <a:spcAft>
                          <a:spcPts val="0"/>
                        </a:spcAft>
                      </a:pPr>
                      <a:r>
                        <a:rPr lang="en-US" sz="1700" dirty="0">
                          <a:effectLst/>
                        </a:rPr>
                        <a:t> </a:t>
                      </a:r>
                      <a:endParaRPr lang="en-IE" sz="1700" dirty="0">
                        <a:effectLst/>
                        <a:latin typeface="Times New Roman" panose="02020603050405020304" pitchFamily="18" charset="0"/>
                        <a:ea typeface="Calibri" panose="020F0502020204030204" pitchFamily="34" charset="0"/>
                      </a:endParaRPr>
                    </a:p>
                  </a:txBody>
                  <a:tcPr marL="48220" marR="48220" marT="0" marB="0"/>
                </a:tc>
                <a:tc>
                  <a:txBody>
                    <a:bodyPr/>
                    <a:lstStyle/>
                    <a:p>
                      <a:pPr algn="just">
                        <a:spcAft>
                          <a:spcPts val="0"/>
                        </a:spcAft>
                      </a:pPr>
                      <a:r>
                        <a:rPr lang="en-US" sz="1700">
                          <a:effectLst/>
                        </a:rPr>
                        <a:t>Pre-Test Reading Score</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29</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52.72</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20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93</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19.76</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390.4</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50.0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43</a:t>
                      </a:r>
                      <a:endParaRPr lang="en-IE" sz="1700" dirty="0">
                        <a:effectLst/>
                        <a:latin typeface="Times New Roman" panose="02020603050405020304" pitchFamily="18" charset="0"/>
                        <a:ea typeface="Calibri" panose="020F0502020204030204" pitchFamily="34" charset="0"/>
                      </a:endParaRPr>
                    </a:p>
                  </a:txBody>
                  <a:tcPr marL="48220" marR="48220" marT="0" marB="0" anchor="ctr"/>
                </a:tc>
                <a:extLst>
                  <a:ext uri="{0D108BD9-81ED-4DB2-BD59-A6C34878D82A}">
                    <a16:rowId xmlns:a16="http://schemas.microsoft.com/office/drawing/2014/main" val="4073313087"/>
                  </a:ext>
                </a:extLst>
              </a:tr>
              <a:tr h="465788">
                <a:tc>
                  <a:txBody>
                    <a:bodyPr/>
                    <a:lstStyle/>
                    <a:p>
                      <a:pPr algn="just">
                        <a:spcAft>
                          <a:spcPts val="0"/>
                        </a:spcAft>
                      </a:pPr>
                      <a:r>
                        <a:rPr lang="en-US" sz="1700" dirty="0">
                          <a:effectLst/>
                        </a:rPr>
                        <a:t> </a:t>
                      </a:r>
                      <a:endParaRPr lang="en-IE" sz="1700" dirty="0">
                        <a:effectLst/>
                        <a:latin typeface="Times New Roman" panose="02020603050405020304" pitchFamily="18" charset="0"/>
                        <a:ea typeface="Calibri" panose="020F0502020204030204" pitchFamily="34" charset="0"/>
                      </a:endParaRPr>
                    </a:p>
                  </a:txBody>
                  <a:tcPr marL="48220" marR="48220" marT="0" marB="0"/>
                </a:tc>
                <a:tc>
                  <a:txBody>
                    <a:bodyPr/>
                    <a:lstStyle/>
                    <a:p>
                      <a:pPr algn="just">
                        <a:spcAft>
                          <a:spcPts val="0"/>
                        </a:spcAft>
                      </a:pPr>
                      <a:r>
                        <a:rPr lang="en-US" sz="1700">
                          <a:effectLst/>
                        </a:rPr>
                        <a:t>Post-Test Math Score</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29</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73.93</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34</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100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16.66</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277.6</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76.0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66</a:t>
                      </a:r>
                      <a:r>
                        <a:rPr lang="en-US" sz="1700" baseline="30000">
                          <a:effectLst/>
                        </a:rPr>
                        <a:t>b</a:t>
                      </a:r>
                      <a:endParaRPr lang="en-IE" sz="1700">
                        <a:effectLst/>
                        <a:latin typeface="Times New Roman" panose="02020603050405020304" pitchFamily="18" charset="0"/>
                        <a:ea typeface="Calibri" panose="020F0502020204030204" pitchFamily="34" charset="0"/>
                      </a:endParaRPr>
                    </a:p>
                  </a:txBody>
                  <a:tcPr marL="48220" marR="48220" marT="0" marB="0" anchor="ctr"/>
                </a:tc>
                <a:extLst>
                  <a:ext uri="{0D108BD9-81ED-4DB2-BD59-A6C34878D82A}">
                    <a16:rowId xmlns:a16="http://schemas.microsoft.com/office/drawing/2014/main" val="1485032069"/>
                  </a:ext>
                </a:extLst>
              </a:tr>
              <a:tr h="465788">
                <a:tc>
                  <a:txBody>
                    <a:bodyPr/>
                    <a:lstStyle/>
                    <a:p>
                      <a:pPr algn="just">
                        <a:spcAft>
                          <a:spcPts val="0"/>
                        </a:spcAft>
                      </a:pPr>
                      <a:r>
                        <a:rPr lang="en-US" sz="1700" dirty="0">
                          <a:effectLst/>
                        </a:rPr>
                        <a:t> </a:t>
                      </a:r>
                      <a:endParaRPr lang="en-IE" sz="1700" dirty="0">
                        <a:effectLst/>
                        <a:latin typeface="Times New Roman" panose="02020603050405020304" pitchFamily="18" charset="0"/>
                        <a:ea typeface="Calibri" panose="020F0502020204030204" pitchFamily="34" charset="0"/>
                      </a:endParaRPr>
                    </a:p>
                  </a:txBody>
                  <a:tcPr marL="48220" marR="48220" marT="0" marB="0"/>
                </a:tc>
                <a:tc>
                  <a:txBody>
                    <a:bodyPr/>
                    <a:lstStyle/>
                    <a:p>
                      <a:pPr algn="just">
                        <a:spcAft>
                          <a:spcPts val="0"/>
                        </a:spcAft>
                      </a:pPr>
                      <a:r>
                        <a:rPr lang="en-US" sz="1700">
                          <a:effectLst/>
                        </a:rPr>
                        <a:t>Post-Test Reading Score</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29</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64.03</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33</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93</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16.26</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264.2</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65.0</a:t>
                      </a:r>
                      <a:endParaRPr lang="en-IE" sz="1700">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a:effectLst/>
                        </a:rPr>
                        <a:t>53</a:t>
                      </a:r>
                      <a:endParaRPr lang="en-IE" sz="1700" dirty="0">
                        <a:effectLst/>
                        <a:latin typeface="Times New Roman" panose="02020603050405020304" pitchFamily="18" charset="0"/>
                        <a:ea typeface="Calibri" panose="020F0502020204030204" pitchFamily="34" charset="0"/>
                      </a:endParaRPr>
                    </a:p>
                  </a:txBody>
                  <a:tcPr marL="48220" marR="48220" marT="0" marB="0" anchor="ctr"/>
                </a:tc>
                <a:extLst>
                  <a:ext uri="{0D108BD9-81ED-4DB2-BD59-A6C34878D82A}">
                    <a16:rowId xmlns:a16="http://schemas.microsoft.com/office/drawing/2014/main" val="1297953906"/>
                  </a:ext>
                </a:extLst>
              </a:tr>
              <a:tr h="465788">
                <a:tc>
                  <a:txBody>
                    <a:bodyPr/>
                    <a:lstStyle/>
                    <a:p>
                      <a:pPr algn="just">
                        <a:spcAft>
                          <a:spcPts val="0"/>
                        </a:spcAft>
                      </a:pPr>
                      <a:r>
                        <a:rPr lang="en-US" sz="1700" dirty="0">
                          <a:effectLst/>
                        </a:rPr>
                        <a:t> </a:t>
                      </a:r>
                      <a:endParaRPr lang="en-IE" sz="1700" dirty="0">
                        <a:effectLst/>
                        <a:latin typeface="Times New Roman" panose="02020603050405020304" pitchFamily="18" charset="0"/>
                        <a:ea typeface="Calibri" panose="020F0502020204030204" pitchFamily="34" charset="0"/>
                      </a:endParaRPr>
                    </a:p>
                  </a:txBody>
                  <a:tcPr marL="48220" marR="48220" marT="0" marB="0"/>
                </a:tc>
                <a:tc>
                  <a:txBody>
                    <a:bodyPr/>
                    <a:lstStyle/>
                    <a:p>
                      <a:pPr algn="just">
                        <a:spcAft>
                          <a:spcPts val="0"/>
                        </a:spcAft>
                      </a:pPr>
                      <a:r>
                        <a:rPr lang="en-US" sz="1700" b="1" dirty="0">
                          <a:solidFill>
                            <a:srgbClr val="FF0000"/>
                          </a:solidFill>
                          <a:effectLst/>
                        </a:rPr>
                        <a:t>Math Growth</a:t>
                      </a:r>
                      <a:endParaRPr lang="en-IE" sz="1700" b="1" dirty="0">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dirty="0">
                          <a:solidFill>
                            <a:srgbClr val="FF0000"/>
                          </a:solidFill>
                          <a:effectLst/>
                        </a:rPr>
                        <a:t>29</a:t>
                      </a:r>
                      <a:endParaRPr lang="en-IE" sz="1700" b="1" dirty="0">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2500" b="1" dirty="0">
                          <a:solidFill>
                            <a:srgbClr val="FF0000"/>
                          </a:solidFill>
                          <a:effectLst/>
                        </a:rPr>
                        <a:t>9.24</a:t>
                      </a:r>
                      <a:endParaRPr lang="en-IE" sz="2500" b="1" dirty="0">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-6</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30</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dirty="0">
                          <a:solidFill>
                            <a:srgbClr val="FF0000"/>
                          </a:solidFill>
                          <a:effectLst/>
                        </a:rPr>
                        <a:t>9.33</a:t>
                      </a:r>
                      <a:endParaRPr lang="en-IE" sz="1700" b="1" dirty="0">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dirty="0">
                          <a:solidFill>
                            <a:srgbClr val="FF0000"/>
                          </a:solidFill>
                          <a:effectLst/>
                        </a:rPr>
                        <a:t>87.0</a:t>
                      </a:r>
                      <a:endParaRPr lang="en-IE" sz="1700" b="1" dirty="0">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dirty="0">
                          <a:solidFill>
                            <a:srgbClr val="FF0000"/>
                          </a:solidFill>
                          <a:effectLst/>
                        </a:rPr>
                        <a:t>6.0</a:t>
                      </a:r>
                      <a:endParaRPr lang="en-IE" sz="1700" b="1" dirty="0">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6</a:t>
                      </a:r>
                      <a:endParaRPr lang="en-IE" sz="1700" b="1" dirty="0">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extLst>
                  <a:ext uri="{0D108BD9-81ED-4DB2-BD59-A6C34878D82A}">
                    <a16:rowId xmlns:a16="http://schemas.microsoft.com/office/drawing/2014/main" val="2789170119"/>
                  </a:ext>
                </a:extLst>
              </a:tr>
              <a:tr h="465788">
                <a:tc>
                  <a:txBody>
                    <a:bodyPr/>
                    <a:lstStyle/>
                    <a:p>
                      <a:pPr algn="just">
                        <a:spcAft>
                          <a:spcPts val="0"/>
                        </a:spcAft>
                      </a:pPr>
                      <a:r>
                        <a:rPr lang="en-US" sz="1700" dirty="0">
                          <a:effectLst/>
                        </a:rPr>
                        <a:t> </a:t>
                      </a:r>
                      <a:endParaRPr lang="en-IE" sz="1700" dirty="0">
                        <a:effectLst/>
                        <a:latin typeface="Times New Roman" panose="02020603050405020304" pitchFamily="18" charset="0"/>
                        <a:ea typeface="Calibri" panose="020F0502020204030204" pitchFamily="34" charset="0"/>
                      </a:endParaRPr>
                    </a:p>
                  </a:txBody>
                  <a:tcPr marL="48220" marR="48220" marT="0" marB="0"/>
                </a:tc>
                <a:tc>
                  <a:txBody>
                    <a:bodyPr/>
                    <a:lstStyle/>
                    <a:p>
                      <a:pPr algn="just">
                        <a:spcAft>
                          <a:spcPts val="0"/>
                        </a:spcAft>
                      </a:pPr>
                      <a:r>
                        <a:rPr lang="en-US" sz="1700" b="1">
                          <a:solidFill>
                            <a:srgbClr val="FF0000"/>
                          </a:solidFill>
                          <a:effectLst/>
                        </a:rPr>
                        <a:t>Reading Growth</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29</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2500" b="1" dirty="0">
                          <a:solidFill>
                            <a:srgbClr val="FF0000"/>
                          </a:solidFill>
                          <a:effectLst/>
                        </a:rPr>
                        <a:t>11.24</a:t>
                      </a:r>
                      <a:endParaRPr lang="en-IE" sz="2500" b="1" dirty="0">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-10</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36</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12.19</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148.6</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a:solidFill>
                            <a:srgbClr val="FF0000"/>
                          </a:solidFill>
                          <a:effectLst/>
                        </a:rPr>
                        <a:t>12.0</a:t>
                      </a:r>
                      <a:endParaRPr lang="en-IE" sz="1700" b="1">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tc>
                  <a:txBody>
                    <a:bodyPr/>
                    <a:lstStyle/>
                    <a:p>
                      <a:pPr algn="ctr">
                        <a:spcAft>
                          <a:spcPts val="0"/>
                        </a:spcAft>
                      </a:pPr>
                      <a:r>
                        <a:rPr lang="en-US" sz="1700" b="1" dirty="0">
                          <a:solidFill>
                            <a:srgbClr val="FF0000"/>
                          </a:solidFill>
                          <a:effectLst/>
                        </a:rPr>
                        <a:t>0</a:t>
                      </a:r>
                      <a:r>
                        <a:rPr lang="en-US" sz="1700" b="1" baseline="30000" dirty="0">
                          <a:solidFill>
                            <a:srgbClr val="FF0000"/>
                          </a:solidFill>
                          <a:effectLst/>
                        </a:rPr>
                        <a:t>b</a:t>
                      </a:r>
                      <a:endParaRPr lang="en-IE" sz="1700" b="1" dirty="0">
                        <a:solidFill>
                          <a:srgbClr val="FF0000"/>
                        </a:solidFill>
                        <a:effectLst/>
                        <a:latin typeface="Times New Roman" panose="02020603050405020304" pitchFamily="18" charset="0"/>
                        <a:ea typeface="Calibri" panose="020F0502020204030204" pitchFamily="34" charset="0"/>
                      </a:endParaRPr>
                    </a:p>
                  </a:txBody>
                  <a:tcPr marL="48220" marR="48220" marT="0" marB="0" anchor="ctr"/>
                </a:tc>
                <a:extLst>
                  <a:ext uri="{0D108BD9-81ED-4DB2-BD59-A6C34878D82A}">
                    <a16:rowId xmlns:a16="http://schemas.microsoft.com/office/drawing/2014/main" val="3817067742"/>
                  </a:ext>
                </a:extLst>
              </a:tr>
            </a:tbl>
          </a:graphicData>
        </a:graphic>
      </p:graphicFrame>
    </p:spTree>
    <p:extLst>
      <p:ext uri="{BB962C8B-B14F-4D97-AF65-F5344CB8AC3E}">
        <p14:creationId xmlns:p14="http://schemas.microsoft.com/office/powerpoint/2010/main" val="2080574746"/>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xmlns:p14="http://schemas.microsoft.com/office/powerpoint/2010/main" advClick="0">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431B00-3A80-A44F-BDB4-E9F81D0BCF5D}"/>
              </a:ext>
            </a:extLst>
          </p:cNvPr>
          <p:cNvPicPr>
            <a:picLocks noChangeAspect="1"/>
          </p:cNvPicPr>
          <p:nvPr/>
        </p:nvPicPr>
        <p:blipFill>
          <a:blip r:embed="rId2"/>
          <a:stretch>
            <a:fillRect/>
          </a:stretch>
        </p:blipFill>
        <p:spPr>
          <a:xfrm>
            <a:off x="2152214" y="87379"/>
            <a:ext cx="7842345" cy="6653611"/>
          </a:xfrm>
          <a:prstGeom prst="rect">
            <a:avLst/>
          </a:prstGeom>
        </p:spPr>
      </p:pic>
      <p:sp>
        <p:nvSpPr>
          <p:cNvPr id="3" name="TextBox 2">
            <a:extLst>
              <a:ext uri="{FF2B5EF4-FFF2-40B4-BE49-F238E27FC236}">
                <a16:creationId xmlns:a16="http://schemas.microsoft.com/office/drawing/2014/main" id="{7252020F-AD94-2E4C-ACA6-6E8559C4616F}"/>
              </a:ext>
            </a:extLst>
          </p:cNvPr>
          <p:cNvSpPr txBox="1"/>
          <p:nvPr/>
        </p:nvSpPr>
        <p:spPr>
          <a:xfrm>
            <a:off x="4728973" y="6011162"/>
            <a:ext cx="2796150" cy="308674"/>
          </a:xfrm>
          <a:prstGeom prst="rect">
            <a:avLst/>
          </a:prstGeom>
          <a:noFill/>
        </p:spPr>
        <p:txBody>
          <a:bodyPr wrap="none" rtlCol="0">
            <a:spAutoFit/>
          </a:bodyPr>
          <a:lstStyle/>
          <a:p>
            <a:r>
              <a:rPr lang="en-US" sz="1406" dirty="0"/>
              <a:t>Error Bars Represent Standard Error</a:t>
            </a:r>
          </a:p>
        </p:txBody>
      </p:sp>
    </p:spTree>
    <p:extLst>
      <p:ext uri="{BB962C8B-B14F-4D97-AF65-F5344CB8AC3E}">
        <p14:creationId xmlns:p14="http://schemas.microsoft.com/office/powerpoint/2010/main" val="3503421376"/>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xmlns:p14="http://schemas.microsoft.com/office/powerpoint/2010/main" advClick="0">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5D89C09-5E18-A14F-BB23-7701D53EFB72}"/>
              </a:ext>
            </a:extLst>
          </p:cNvPr>
          <p:cNvPicPr>
            <a:picLocks noChangeAspect="1"/>
          </p:cNvPicPr>
          <p:nvPr/>
        </p:nvPicPr>
        <p:blipFill>
          <a:blip r:embed="rId3"/>
          <a:stretch>
            <a:fillRect/>
          </a:stretch>
        </p:blipFill>
        <p:spPr>
          <a:xfrm>
            <a:off x="2146811" y="138010"/>
            <a:ext cx="7898378" cy="6573805"/>
          </a:xfrm>
          <a:prstGeom prst="rect">
            <a:avLst/>
          </a:prstGeom>
        </p:spPr>
      </p:pic>
      <p:sp>
        <p:nvSpPr>
          <p:cNvPr id="3" name="TextBox 2">
            <a:extLst>
              <a:ext uri="{FF2B5EF4-FFF2-40B4-BE49-F238E27FC236}">
                <a16:creationId xmlns:a16="http://schemas.microsoft.com/office/drawing/2014/main" id="{2E4A96C0-91BD-7F4D-B135-A992CD10F831}"/>
              </a:ext>
            </a:extLst>
          </p:cNvPr>
          <p:cNvSpPr txBox="1"/>
          <p:nvPr/>
        </p:nvSpPr>
        <p:spPr>
          <a:xfrm>
            <a:off x="4728973" y="6011162"/>
            <a:ext cx="2796150" cy="308674"/>
          </a:xfrm>
          <a:prstGeom prst="rect">
            <a:avLst/>
          </a:prstGeom>
          <a:noFill/>
        </p:spPr>
        <p:txBody>
          <a:bodyPr wrap="none" rtlCol="0">
            <a:spAutoFit/>
          </a:bodyPr>
          <a:lstStyle/>
          <a:p>
            <a:r>
              <a:rPr lang="en-US" sz="1406" dirty="0"/>
              <a:t>Error Bars Represent Standard Error</a:t>
            </a:r>
          </a:p>
        </p:txBody>
      </p:sp>
    </p:spTree>
    <p:extLst>
      <p:ext uri="{BB962C8B-B14F-4D97-AF65-F5344CB8AC3E}">
        <p14:creationId xmlns:p14="http://schemas.microsoft.com/office/powerpoint/2010/main" val="3536259065"/>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xmlns:p14="http://schemas.microsoft.com/office/powerpoint/2010/main" advClick="0">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19752-10A6-432A-91A1-F6F2833C7471}"/>
              </a:ext>
            </a:extLst>
          </p:cNvPr>
          <p:cNvSpPr>
            <a:spLocks noGrp="1"/>
          </p:cNvSpPr>
          <p:nvPr>
            <p:ph type="title"/>
          </p:nvPr>
        </p:nvSpPr>
        <p:spPr>
          <a:xfrm>
            <a:off x="913367" y="33145"/>
            <a:ext cx="10018713" cy="902970"/>
          </a:xfrm>
        </p:spPr>
        <p:txBody>
          <a:bodyPr>
            <a:normAutofit/>
          </a:bodyPr>
          <a:lstStyle/>
          <a:p>
            <a:pPr algn="ctr"/>
            <a:r>
              <a:rPr lang="en-IE" sz="4000" b="1" dirty="0"/>
              <a:t>Conclusion</a:t>
            </a:r>
          </a:p>
        </p:txBody>
      </p:sp>
      <p:sp>
        <p:nvSpPr>
          <p:cNvPr id="3" name="Content Placeholder 2">
            <a:extLst>
              <a:ext uri="{FF2B5EF4-FFF2-40B4-BE49-F238E27FC236}">
                <a16:creationId xmlns:a16="http://schemas.microsoft.com/office/drawing/2014/main" id="{25765014-2E02-4C16-8B24-D99C157E3B81}"/>
              </a:ext>
            </a:extLst>
          </p:cNvPr>
          <p:cNvSpPr>
            <a:spLocks noGrp="1"/>
          </p:cNvSpPr>
          <p:nvPr>
            <p:ph idx="1"/>
          </p:nvPr>
        </p:nvSpPr>
        <p:spPr>
          <a:xfrm>
            <a:off x="-164891" y="484630"/>
            <a:ext cx="11722608" cy="6373370"/>
          </a:xfrm>
        </p:spPr>
        <p:txBody>
          <a:bodyPr>
            <a:normAutofit/>
          </a:bodyPr>
          <a:lstStyle/>
          <a:p>
            <a:pPr marL="0" indent="0">
              <a:buNone/>
            </a:pPr>
            <a:endParaRPr lang="en-IE" sz="3200" dirty="0"/>
          </a:p>
          <a:p>
            <a:pPr lvl="1"/>
            <a:r>
              <a:rPr lang="en-IE" sz="3200" dirty="0"/>
              <a:t>First evidence that Relational Skills training can enhance academic aptitude using State-sanctioned assessments. These scores matter more than IQ in educational decision making.</a:t>
            </a:r>
          </a:p>
          <a:p>
            <a:pPr lvl="1"/>
            <a:r>
              <a:rPr lang="en-IE" sz="3200" dirty="0"/>
              <a:t>Both reading and mathematics scores were improved, even though ostensibly the training using a verbal problem-solving format and employs nonsense words only as stimuli (no numerical stimuli).</a:t>
            </a:r>
          </a:p>
          <a:p>
            <a:pPr lvl="1"/>
            <a:r>
              <a:rPr lang="en-IE" sz="3200" dirty="0"/>
              <a:t>Children were older than employed in most studies to date.</a:t>
            </a:r>
          </a:p>
          <a:p>
            <a:pPr lvl="1"/>
            <a:r>
              <a:rPr lang="en-IE" sz="3200" dirty="0"/>
              <a:t>Excellent control over training completion, but we need to further understand dose effects.</a:t>
            </a:r>
          </a:p>
          <a:p>
            <a:pPr lvl="1"/>
            <a:endParaRPr lang="en-IE" sz="3200" dirty="0"/>
          </a:p>
          <a:p>
            <a:pPr lvl="1"/>
            <a:endParaRPr lang="en-IE" sz="3200" dirty="0"/>
          </a:p>
          <a:p>
            <a:pPr lvl="1"/>
            <a:endParaRPr lang="en-IE" sz="8800" dirty="0"/>
          </a:p>
        </p:txBody>
      </p:sp>
    </p:spTree>
    <p:extLst>
      <p:ext uri="{BB962C8B-B14F-4D97-AF65-F5344CB8AC3E}">
        <p14:creationId xmlns:p14="http://schemas.microsoft.com/office/powerpoint/2010/main" val="75977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16" y="-136320"/>
            <a:ext cx="10515600" cy="1325563"/>
          </a:xfrm>
        </p:spPr>
        <p:txBody>
          <a:bodyPr/>
          <a:lstStyle/>
          <a:p>
            <a:r>
              <a:rPr lang="en-US" dirty="0"/>
              <a:t>Relational Frame Theory</a:t>
            </a:r>
          </a:p>
        </p:txBody>
      </p:sp>
      <p:sp>
        <p:nvSpPr>
          <p:cNvPr id="3" name="Content Placeholder 2"/>
          <p:cNvSpPr>
            <a:spLocks noGrp="1"/>
          </p:cNvSpPr>
          <p:nvPr>
            <p:ph idx="1"/>
          </p:nvPr>
        </p:nvSpPr>
        <p:spPr>
          <a:xfrm>
            <a:off x="581085" y="857592"/>
            <a:ext cx="10657185" cy="4864782"/>
          </a:xfrm>
        </p:spPr>
        <p:txBody>
          <a:bodyPr>
            <a:noAutofit/>
          </a:bodyPr>
          <a:lstStyle/>
          <a:p>
            <a:pPr marL="0" indent="0">
              <a:buNone/>
            </a:pPr>
            <a:r>
              <a:rPr lang="en-US" dirty="0"/>
              <a:t>Relational responding comes in a variety of forms or ‘frames’</a:t>
            </a:r>
          </a:p>
          <a:p>
            <a:pPr marL="0" indent="0">
              <a:buNone/>
            </a:pPr>
            <a:r>
              <a:rPr lang="en-US" sz="2400" dirty="0"/>
              <a:t>	</a:t>
            </a:r>
            <a:r>
              <a:rPr lang="en-US" sz="2400" i="1" dirty="0"/>
              <a:t>coordination           	“cat is the same as kitty”</a:t>
            </a:r>
          </a:p>
          <a:p>
            <a:pPr marL="0" indent="0">
              <a:buNone/>
            </a:pPr>
            <a:r>
              <a:rPr lang="en-GB" sz="2400" i="1" dirty="0"/>
              <a:t>	opposition                	“big is opposite to small”</a:t>
            </a:r>
          </a:p>
          <a:p>
            <a:pPr marL="0" indent="0">
              <a:buNone/>
            </a:pPr>
            <a:r>
              <a:rPr lang="en-GB" sz="2400" i="1" dirty="0"/>
              <a:t>	hierarchy                   	“an apple is a type of fruit”</a:t>
            </a:r>
          </a:p>
          <a:p>
            <a:pPr marL="0" indent="0">
              <a:buNone/>
            </a:pPr>
            <a:r>
              <a:rPr lang="en-GB" sz="2400" i="1" dirty="0"/>
              <a:t>	analogy                     	 “foot is to sock, as hand is to glove”</a:t>
            </a:r>
          </a:p>
          <a:p>
            <a:pPr marL="0" indent="0">
              <a:buNone/>
            </a:pPr>
            <a:r>
              <a:rPr lang="en-GB" sz="2400" i="1" dirty="0"/>
              <a:t>	Perspective-taking   	“I am here and you are there” </a:t>
            </a:r>
          </a:p>
          <a:p>
            <a:pPr marL="0" indent="0">
              <a:buNone/>
            </a:pPr>
            <a:r>
              <a:rPr lang="en-GB" sz="2400" i="1" dirty="0"/>
              <a:t>	Temporality                    “morning comes before afternoon” </a:t>
            </a:r>
          </a:p>
          <a:p>
            <a:pPr marL="0" indent="0">
              <a:buNone/>
            </a:pPr>
            <a:endParaRPr lang="en-US" dirty="0"/>
          </a:p>
          <a:p>
            <a:pPr marL="0" indent="0">
              <a:buNone/>
            </a:pPr>
            <a:r>
              <a:rPr lang="en-US" dirty="0"/>
              <a:t>RFT suggests that a relatively small variety of relational frames may yield the full array of cognitive skills, like deductive reasoning, problem solving, analogical reasoning and language .</a:t>
            </a:r>
          </a:p>
        </p:txBody>
      </p:sp>
    </p:spTree>
    <p:extLst>
      <p:ext uri="{BB962C8B-B14F-4D97-AF65-F5344CB8AC3E}">
        <p14:creationId xmlns:p14="http://schemas.microsoft.com/office/powerpoint/2010/main" val="416100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7B62-031D-473F-BF69-DDEA28354B0A}"/>
              </a:ext>
            </a:extLst>
          </p:cNvPr>
          <p:cNvSpPr>
            <a:spLocks noGrp="1"/>
          </p:cNvSpPr>
          <p:nvPr>
            <p:ph type="title"/>
          </p:nvPr>
        </p:nvSpPr>
        <p:spPr/>
        <p:txBody>
          <a:bodyPr/>
          <a:lstStyle/>
          <a:p>
            <a:pPr algn="ctr"/>
            <a:r>
              <a:rPr lang="en-IE" b="1" dirty="0"/>
              <a:t>Intelligence &amp; Relational Skills</a:t>
            </a:r>
          </a:p>
        </p:txBody>
      </p:sp>
      <p:sp>
        <p:nvSpPr>
          <p:cNvPr id="4" name="Content Placeholder 3">
            <a:extLst>
              <a:ext uri="{FF2B5EF4-FFF2-40B4-BE49-F238E27FC236}">
                <a16:creationId xmlns:a16="http://schemas.microsoft.com/office/drawing/2014/main" id="{3AAA0091-E200-423D-967F-ACE138E92E62}"/>
              </a:ext>
            </a:extLst>
          </p:cNvPr>
          <p:cNvSpPr>
            <a:spLocks noGrp="1"/>
          </p:cNvSpPr>
          <p:nvPr>
            <p:ph sz="half" idx="2"/>
          </p:nvPr>
        </p:nvSpPr>
        <p:spPr>
          <a:xfrm>
            <a:off x="470262" y="1426391"/>
            <a:ext cx="11431451" cy="4901837"/>
          </a:xfrm>
        </p:spPr>
        <p:txBody>
          <a:bodyPr>
            <a:normAutofit/>
          </a:bodyPr>
          <a:lstStyle/>
          <a:p>
            <a:pPr marL="0" indent="0" algn="ctr">
              <a:buNone/>
            </a:pPr>
            <a:r>
              <a:rPr lang="en-IE" sz="3000" dirty="0"/>
              <a:t>There already exists a substantial amount of research supporting a close relationship between relational responding and performance on IQ tests.</a:t>
            </a:r>
          </a:p>
          <a:p>
            <a:pPr marL="0" indent="0" algn="ctr">
              <a:buNone/>
            </a:pPr>
            <a:endParaRPr lang="en-IE" sz="3000" dirty="0"/>
          </a:p>
          <a:p>
            <a:pPr marL="285750" lvl="1"/>
            <a:r>
              <a:rPr lang="en-IE" dirty="0"/>
              <a:t>Coordination/Opposition and Comparison Relations with Full Scale IQ (r = .74, p&lt;.001), Verbal IQ (r = .78, p&lt;.001), &amp; Performance IQ (r = .55, p&lt;.005). </a:t>
            </a:r>
            <a:r>
              <a:rPr lang="en-IE" dirty="0">
                <a:solidFill>
                  <a:schemeClr val="bg2">
                    <a:lumMod val="50000"/>
                  </a:schemeClr>
                </a:solidFill>
              </a:rPr>
              <a:t>(Colbert et al., 2017)</a:t>
            </a:r>
            <a:endParaRPr lang="en-IE" dirty="0"/>
          </a:p>
          <a:p>
            <a:pPr marL="285750" lvl="1"/>
            <a:r>
              <a:rPr lang="en-IE" dirty="0"/>
              <a:t>Relational skills and the National Adult Reading Test (r = .58, p&lt;.001), Rey Auditory Learning Test (r = .69, p&lt;.001), Trail Making Test (r = .36, p&lt;.05) </a:t>
            </a:r>
            <a:r>
              <a:rPr lang="en-IE" dirty="0">
                <a:solidFill>
                  <a:schemeClr val="bg2">
                    <a:lumMod val="50000"/>
                  </a:schemeClr>
                </a:solidFill>
              </a:rPr>
              <a:t>(Colbert et al., 2017)</a:t>
            </a:r>
            <a:endParaRPr lang="en-IE" dirty="0"/>
          </a:p>
          <a:p>
            <a:r>
              <a:rPr lang="en-IE" sz="2400" dirty="0"/>
              <a:t>Temporal Relations with WAIS-III FSIQ, VIQ, Vocabulary &amp; Arithmetic </a:t>
            </a:r>
            <a:r>
              <a:rPr lang="en-IE" sz="2400" dirty="0">
                <a:solidFill>
                  <a:schemeClr val="bg2">
                    <a:lumMod val="50000"/>
                  </a:schemeClr>
                </a:solidFill>
              </a:rPr>
              <a:t>(</a:t>
            </a:r>
            <a:r>
              <a:rPr lang="en-IE" sz="2400" dirty="0" err="1">
                <a:solidFill>
                  <a:schemeClr val="bg2">
                    <a:lumMod val="50000"/>
                  </a:schemeClr>
                </a:solidFill>
              </a:rPr>
              <a:t>O’Hora</a:t>
            </a:r>
            <a:r>
              <a:rPr lang="en-IE" sz="2400" dirty="0">
                <a:solidFill>
                  <a:schemeClr val="bg2">
                    <a:lumMod val="50000"/>
                  </a:schemeClr>
                </a:solidFill>
              </a:rPr>
              <a:t> et al., 2008; 2005)</a:t>
            </a:r>
          </a:p>
          <a:p>
            <a:r>
              <a:rPr lang="en-IE" sz="2400" dirty="0"/>
              <a:t>Coordination, comparison, and temporal relations with K-BIT </a:t>
            </a:r>
            <a:r>
              <a:rPr lang="en-IE" sz="2400" dirty="0">
                <a:solidFill>
                  <a:schemeClr val="bg2">
                    <a:lumMod val="50000"/>
                  </a:schemeClr>
                </a:solidFill>
              </a:rPr>
              <a:t>(O’Toole et al., 2009)</a:t>
            </a:r>
            <a:endParaRPr lang="en-IE" sz="2400" dirty="0"/>
          </a:p>
          <a:p>
            <a:endParaRPr lang="en-IE" dirty="0"/>
          </a:p>
          <a:p>
            <a:pPr lvl="1"/>
            <a:endParaRPr lang="en-IE" sz="1600" dirty="0">
              <a:solidFill>
                <a:schemeClr val="bg2">
                  <a:lumMod val="50000"/>
                </a:schemeClr>
              </a:solidFill>
            </a:endParaRPr>
          </a:p>
          <a:p>
            <a:pPr lvl="1"/>
            <a:endParaRPr lang="en-IE" dirty="0"/>
          </a:p>
          <a:p>
            <a:endParaRPr lang="en-IE" dirty="0"/>
          </a:p>
        </p:txBody>
      </p:sp>
    </p:spTree>
    <p:extLst>
      <p:ext uri="{BB962C8B-B14F-4D97-AF65-F5344CB8AC3E}">
        <p14:creationId xmlns:p14="http://schemas.microsoft.com/office/powerpoint/2010/main" val="2210870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58162" y="998730"/>
            <a:ext cx="5721261" cy="5517738"/>
          </a:xfrm>
          <a:prstGeom prst="rect">
            <a:avLst/>
          </a:prstGeom>
        </p:spPr>
      </p:pic>
      <p:pic>
        <p:nvPicPr>
          <p:cNvPr id="5" name="Picture 4"/>
          <p:cNvPicPr>
            <a:picLocks noChangeAspect="1"/>
          </p:cNvPicPr>
          <p:nvPr/>
        </p:nvPicPr>
        <p:blipFill>
          <a:blip r:embed="rId3"/>
          <a:stretch>
            <a:fillRect/>
          </a:stretch>
        </p:blipFill>
        <p:spPr>
          <a:xfrm>
            <a:off x="4128390" y="593685"/>
            <a:ext cx="3580805" cy="267891"/>
          </a:xfrm>
          <a:prstGeom prst="rect">
            <a:avLst/>
          </a:prstGeom>
        </p:spPr>
      </p:pic>
    </p:spTree>
    <p:extLst>
      <p:ext uri="{BB962C8B-B14F-4D97-AF65-F5344CB8AC3E}">
        <p14:creationId xmlns:p14="http://schemas.microsoft.com/office/powerpoint/2010/main" val="2834135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3" y="548681"/>
            <a:ext cx="8701717" cy="2055719"/>
          </a:xfrm>
          <a:prstGeom prst="rect">
            <a:avLst/>
          </a:prstGeom>
          <a:noFill/>
          <a:effectLst>
            <a:innerShdw blurRad="63500" dist="50800" dir="10800000">
              <a:prstClr val="black">
                <a:alpha val="50000"/>
              </a:prstClr>
            </a:innerShdw>
          </a:effectLst>
        </p:spPr>
        <p:txBody>
          <a:bodyPr lIns="64290" tIns="32145" rIns="64290" bIns="32145">
            <a:spAutoFit/>
          </a:bodyPr>
          <a:lstStyle/>
          <a:p>
            <a:pPr algn="ctr">
              <a:defRPr/>
            </a:pPr>
            <a:r>
              <a:rPr lang="en-US" sz="4781" dirty="0">
                <a:effectLst>
                  <a:innerShdw blurRad="63500" dist="50800" dir="13500000">
                    <a:prstClr val="black">
                      <a:alpha val="50000"/>
                    </a:prstClr>
                  </a:innerShdw>
                </a:effectLst>
                <a:latin typeface="Abadi MT Condensed Extra Bold"/>
                <a:cs typeface="Abadi MT Condensed Extra Bold"/>
              </a:rPr>
              <a:t>A is the Same as B</a:t>
            </a:r>
          </a:p>
          <a:p>
            <a:pPr algn="ctr">
              <a:defRPr/>
            </a:pPr>
            <a:r>
              <a:rPr lang="en-US" sz="4781" dirty="0">
                <a:effectLst>
                  <a:innerShdw blurRad="63500" dist="50800" dir="13500000">
                    <a:prstClr val="black">
                      <a:alpha val="50000"/>
                    </a:prstClr>
                  </a:innerShdw>
                </a:effectLst>
                <a:latin typeface="Abadi MT Condensed Extra Bold"/>
                <a:cs typeface="Abadi MT Condensed Extra Bold"/>
              </a:rPr>
              <a:t>B is Opposite to C</a:t>
            </a:r>
          </a:p>
          <a:p>
            <a:pPr algn="ctr">
              <a:defRPr/>
            </a:pPr>
            <a:endParaRPr lang="en-US" sz="3375" dirty="0">
              <a:solidFill>
                <a:schemeClr val="bg1"/>
              </a:solidFill>
              <a:effectLst>
                <a:innerShdw blurRad="63500" dist="50800" dir="10800000">
                  <a:prstClr val="black">
                    <a:alpha val="50000"/>
                  </a:prstClr>
                </a:innerShdw>
              </a:effectLst>
              <a:latin typeface="Times"/>
              <a:cs typeface="Times"/>
            </a:endParaRPr>
          </a:p>
        </p:txBody>
      </p:sp>
      <p:sp>
        <p:nvSpPr>
          <p:cNvPr id="5" name="Rectangle 4"/>
          <p:cNvSpPr/>
          <p:nvPr/>
        </p:nvSpPr>
        <p:spPr>
          <a:xfrm>
            <a:off x="4064035" y="3244334"/>
            <a:ext cx="4063931" cy="709103"/>
          </a:xfrm>
          <a:prstGeom prst="rect">
            <a:avLst/>
          </a:prstGeom>
        </p:spPr>
        <p:txBody>
          <a:bodyPr wrap="none" lIns="91439" tIns="45719" rIns="91439" bIns="45719">
            <a:spAutoFit/>
          </a:bodyPr>
          <a:lstStyle/>
          <a:p>
            <a:pPr algn="ctr">
              <a:defRPr/>
            </a:pPr>
            <a:r>
              <a:rPr lang="en-US" sz="4008" dirty="0">
                <a:effectLst>
                  <a:innerShdw blurRad="63500" dist="50800" dir="13500000">
                    <a:prstClr val="black">
                      <a:alpha val="50000"/>
                    </a:prstClr>
                  </a:innerShdw>
                </a:effectLst>
                <a:latin typeface="Abadi MT Condensed Extra Bold"/>
                <a:cs typeface="Abadi MT Condensed Extra Bold"/>
              </a:rPr>
              <a:t>Is A the Same as C?</a:t>
            </a:r>
          </a:p>
        </p:txBody>
      </p:sp>
    </p:spTree>
    <p:extLst>
      <p:ext uri="{BB962C8B-B14F-4D97-AF65-F5344CB8AC3E}">
        <p14:creationId xmlns:p14="http://schemas.microsoft.com/office/powerpoint/2010/main" val="1154789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3" y="548681"/>
            <a:ext cx="8701717" cy="2055719"/>
          </a:xfrm>
          <a:prstGeom prst="rect">
            <a:avLst/>
          </a:prstGeom>
          <a:noFill/>
          <a:effectLst>
            <a:innerShdw blurRad="63500" dist="50800" dir="10800000">
              <a:prstClr val="black">
                <a:alpha val="50000"/>
              </a:prstClr>
            </a:innerShdw>
          </a:effectLst>
        </p:spPr>
        <p:txBody>
          <a:bodyPr lIns="64290" tIns="32145" rIns="64290" bIns="32145">
            <a:spAutoFit/>
          </a:bodyPr>
          <a:lstStyle/>
          <a:p>
            <a:pPr algn="ctr">
              <a:defRPr/>
            </a:pPr>
            <a:r>
              <a:rPr lang="en-US" sz="4781" dirty="0">
                <a:effectLst>
                  <a:innerShdw blurRad="63500" dist="50800" dir="13500000">
                    <a:prstClr val="black">
                      <a:alpha val="50000"/>
                    </a:prstClr>
                  </a:innerShdw>
                </a:effectLst>
                <a:latin typeface="Abadi MT Condensed Extra Bold"/>
                <a:cs typeface="Abadi MT Condensed Extra Bold"/>
              </a:rPr>
              <a:t>A is Opposite to B</a:t>
            </a:r>
          </a:p>
          <a:p>
            <a:pPr algn="ctr">
              <a:defRPr/>
            </a:pPr>
            <a:r>
              <a:rPr lang="en-US" sz="4781" dirty="0">
                <a:effectLst>
                  <a:innerShdw blurRad="63500" dist="50800" dir="13500000">
                    <a:prstClr val="black">
                      <a:alpha val="50000"/>
                    </a:prstClr>
                  </a:innerShdw>
                </a:effectLst>
                <a:latin typeface="Abadi MT Condensed Extra Bold"/>
                <a:cs typeface="Abadi MT Condensed Extra Bold"/>
              </a:rPr>
              <a:t>B is Opposite to C</a:t>
            </a:r>
          </a:p>
          <a:p>
            <a:pPr algn="ctr">
              <a:defRPr/>
            </a:pPr>
            <a:endParaRPr lang="en-US" sz="3375" dirty="0">
              <a:solidFill>
                <a:schemeClr val="bg1"/>
              </a:solidFill>
              <a:effectLst>
                <a:innerShdw blurRad="63500" dist="50800" dir="10800000">
                  <a:prstClr val="black">
                    <a:alpha val="50000"/>
                  </a:prstClr>
                </a:innerShdw>
              </a:effectLst>
              <a:latin typeface="Times"/>
              <a:cs typeface="Times"/>
            </a:endParaRPr>
          </a:p>
        </p:txBody>
      </p:sp>
      <p:sp>
        <p:nvSpPr>
          <p:cNvPr id="5" name="Rectangle 4"/>
          <p:cNvSpPr/>
          <p:nvPr/>
        </p:nvSpPr>
        <p:spPr>
          <a:xfrm>
            <a:off x="4109723" y="3244334"/>
            <a:ext cx="3972560" cy="709103"/>
          </a:xfrm>
          <a:prstGeom prst="rect">
            <a:avLst/>
          </a:prstGeom>
        </p:spPr>
        <p:txBody>
          <a:bodyPr wrap="none" lIns="91439" tIns="45719" rIns="91439" bIns="45719">
            <a:spAutoFit/>
          </a:bodyPr>
          <a:lstStyle/>
          <a:p>
            <a:pPr algn="ctr">
              <a:defRPr/>
            </a:pPr>
            <a:r>
              <a:rPr lang="en-US" sz="4008" dirty="0">
                <a:effectLst>
                  <a:innerShdw blurRad="63500" dist="50800" dir="13500000">
                    <a:prstClr val="black">
                      <a:alpha val="50000"/>
                    </a:prstClr>
                  </a:innerShdw>
                </a:effectLst>
                <a:latin typeface="Abadi MT Condensed Extra Bold"/>
                <a:cs typeface="Abadi MT Condensed Extra Bold"/>
              </a:rPr>
              <a:t>Is A Opposite to C?</a:t>
            </a:r>
          </a:p>
        </p:txBody>
      </p:sp>
    </p:spTree>
    <p:extLst>
      <p:ext uri="{BB962C8B-B14F-4D97-AF65-F5344CB8AC3E}">
        <p14:creationId xmlns:p14="http://schemas.microsoft.com/office/powerpoint/2010/main" val="2472625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3" y="548681"/>
            <a:ext cx="8701717" cy="2055719"/>
          </a:xfrm>
          <a:prstGeom prst="rect">
            <a:avLst/>
          </a:prstGeom>
          <a:noFill/>
          <a:effectLst>
            <a:innerShdw blurRad="63500" dist="50800" dir="10800000">
              <a:prstClr val="black">
                <a:alpha val="50000"/>
              </a:prstClr>
            </a:innerShdw>
          </a:effectLst>
        </p:spPr>
        <p:txBody>
          <a:bodyPr lIns="64290" tIns="32145" rIns="64290" bIns="32145">
            <a:spAutoFit/>
          </a:bodyPr>
          <a:lstStyle/>
          <a:p>
            <a:pPr algn="ctr">
              <a:defRPr/>
            </a:pPr>
            <a:r>
              <a:rPr lang="en-US" sz="4781" dirty="0">
                <a:effectLst>
                  <a:innerShdw blurRad="63500" dist="50800" dir="13500000">
                    <a:prstClr val="black">
                      <a:alpha val="50000"/>
                    </a:prstClr>
                  </a:innerShdw>
                </a:effectLst>
                <a:latin typeface="Abadi MT Condensed Extra Bold"/>
                <a:cs typeface="Abadi MT Condensed Extra Bold"/>
              </a:rPr>
              <a:t>A is More Than B</a:t>
            </a:r>
          </a:p>
          <a:p>
            <a:pPr algn="ctr">
              <a:defRPr/>
            </a:pPr>
            <a:r>
              <a:rPr lang="en-US" sz="4781" dirty="0">
                <a:effectLst>
                  <a:innerShdw blurRad="63500" dist="50800" dir="13500000">
                    <a:prstClr val="black">
                      <a:alpha val="50000"/>
                    </a:prstClr>
                  </a:innerShdw>
                </a:effectLst>
                <a:latin typeface="Abadi MT Condensed Extra Bold"/>
                <a:cs typeface="Abadi MT Condensed Extra Bold"/>
              </a:rPr>
              <a:t>C is Less Than B</a:t>
            </a:r>
          </a:p>
          <a:p>
            <a:pPr algn="ctr">
              <a:defRPr/>
            </a:pPr>
            <a:endParaRPr lang="en-US" sz="3375" dirty="0">
              <a:solidFill>
                <a:schemeClr val="bg1"/>
              </a:solidFill>
              <a:effectLst>
                <a:innerShdw blurRad="63500" dist="50800" dir="10800000">
                  <a:prstClr val="black">
                    <a:alpha val="50000"/>
                  </a:prstClr>
                </a:innerShdw>
              </a:effectLst>
              <a:latin typeface="Times"/>
              <a:cs typeface="Times"/>
            </a:endParaRPr>
          </a:p>
        </p:txBody>
      </p:sp>
      <p:sp>
        <p:nvSpPr>
          <p:cNvPr id="5" name="Rectangle 4"/>
          <p:cNvSpPr/>
          <p:nvPr/>
        </p:nvSpPr>
        <p:spPr>
          <a:xfrm>
            <a:off x="4271722" y="3244334"/>
            <a:ext cx="3648562" cy="709103"/>
          </a:xfrm>
          <a:prstGeom prst="rect">
            <a:avLst/>
          </a:prstGeom>
        </p:spPr>
        <p:txBody>
          <a:bodyPr wrap="none" lIns="91439" tIns="45719" rIns="91439" bIns="45719">
            <a:spAutoFit/>
          </a:bodyPr>
          <a:lstStyle/>
          <a:p>
            <a:pPr algn="ctr">
              <a:defRPr/>
            </a:pPr>
            <a:r>
              <a:rPr lang="en-US" sz="4008" dirty="0">
                <a:effectLst>
                  <a:innerShdw blurRad="63500" dist="50800" dir="13500000">
                    <a:prstClr val="black">
                      <a:alpha val="50000"/>
                    </a:prstClr>
                  </a:innerShdw>
                </a:effectLst>
                <a:latin typeface="Abadi MT Condensed Extra Bold"/>
                <a:cs typeface="Abadi MT Condensed Extra Bold"/>
              </a:rPr>
              <a:t>Is A More than C?</a:t>
            </a:r>
          </a:p>
        </p:txBody>
      </p:sp>
    </p:spTree>
    <p:extLst>
      <p:ext uri="{BB962C8B-B14F-4D97-AF65-F5344CB8AC3E}">
        <p14:creationId xmlns:p14="http://schemas.microsoft.com/office/powerpoint/2010/main" val="3383107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1289</TotalTime>
  <Words>2041</Words>
  <Application>Microsoft Macintosh PowerPoint</Application>
  <PresentationFormat>Widescreen</PresentationFormat>
  <Paragraphs>267</Paragraphs>
  <Slides>34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Abadi MT Condensed Extra Bold</vt:lpstr>
      <vt:lpstr>Abadi MT Condensed Light</vt:lpstr>
      <vt:lpstr>Arial</vt:lpstr>
      <vt:lpstr>Calibri</vt:lpstr>
      <vt:lpstr>Calibri Light</vt:lpstr>
      <vt:lpstr>Times</vt:lpstr>
      <vt:lpstr>Times New Roman</vt:lpstr>
      <vt:lpstr>Office Theme</vt:lpstr>
      <vt:lpstr>Charles Stricker, Jin Joy Mao,  Dylan Colbert, Sarah Cassidy &amp; Bryan Roche</vt:lpstr>
      <vt:lpstr>Behavior Analysis &amp; Intelligence</vt:lpstr>
      <vt:lpstr>Derived Relational Responding</vt:lpstr>
      <vt:lpstr>Relational Frame Theory</vt:lpstr>
      <vt:lpstr>Intelligence &amp; Relational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Training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IQ Gain Studies Using SMART</vt:lpstr>
      <vt:lpstr>PowerPoint Presentation</vt:lpstr>
      <vt:lpstr>Study Outline: Intervention Group</vt:lpstr>
      <vt:lpstr>Study Outline: Controls</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Roche</dc:creator>
  <cp:lastModifiedBy>Sarah Cassidy</cp:lastModifiedBy>
  <cp:revision>19</cp:revision>
  <dcterms:created xsi:type="dcterms:W3CDTF">2020-04-23T13:05:05Z</dcterms:created>
  <dcterms:modified xsi:type="dcterms:W3CDTF">2020-07-17T12:44:13Z</dcterms:modified>
</cp:coreProperties>
</file>